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2086" autoAdjust="0"/>
  </p:normalViewPr>
  <p:slideViewPr>
    <p:cSldViewPr>
      <p:cViewPr varScale="1">
        <p:scale>
          <a:sx n="85" d="100"/>
          <a:sy n="85" d="100"/>
        </p:scale>
        <p:origin x="-152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DFA93-D95A-44CF-A422-5A2D049122F8}" type="datetimeFigureOut">
              <a:rPr lang="tr-TR" smtClean="0"/>
              <a:t>09.10.2020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FA795-679B-4CF6-B902-23AAF4C920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3990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Her türlü cevap kabulümüzdür.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FA795-679B-4CF6-B902-23AAF4C920AE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07788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‘Diğer 3 stratejinin de kullanılmak zorunda kalınacağı</a:t>
            </a:r>
            <a:r>
              <a:rPr lang="tr-TR" baseline="0" dirty="0" smtClean="0"/>
              <a:t> durumlar olsa da bizim faydalı gördüğümüz ilk strateji budur.’ eklemesi yapılabilir.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FA795-679B-4CF6-B902-23AAF4C920AE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93533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‘Kesinlikle uygulanmasını</a:t>
            </a:r>
            <a:r>
              <a:rPr lang="tr-TR" baseline="0" dirty="0" smtClean="0"/>
              <a:t> tavsiye ettiğimiz strateji budur.’ eklemesi ve üzerinde durulması önem arz etmektedir.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FA795-679B-4CF6-B902-23AAF4C920AE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6661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FA795-679B-4CF6-B902-23AAF4C920AE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4800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Çatışmanın deyince aklınıza bağırma çağırma gelmesin </a:t>
            </a:r>
            <a:r>
              <a:rPr lang="tr-TR" baseline="0" dirty="0" smtClean="0"/>
              <a:t>iki ya da daha fazla insan gayet sakin ve medeni bir şekilde de çatışma süreci içine girebilirler diye ekleme yapmanız tavsiyemizdir.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FA795-679B-4CF6-B902-23AAF4C920AE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0709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Yeter ki</a:t>
            </a:r>
            <a:r>
              <a:rPr lang="tr-TR" baseline="0" dirty="0" smtClean="0"/>
              <a:t> insanlar çözüm için motive olsunlar denebilir.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FA795-679B-4CF6-B902-23AAF4C920AE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0195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Soru üzerine tartışabilirsiniz.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FA795-679B-4CF6-B902-23AAF4C920AE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288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Fikir farklılıklarının</a:t>
            </a:r>
            <a:r>
              <a:rPr lang="tr-TR" baseline="0" dirty="0" smtClean="0"/>
              <a:t> hatta genel olarak farklılıkların kötü bir durum olmadığı hayatımızı renklendirdiği ve değer kattığı üzerine kısa bir sohbet gerçekleştirilebilir.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FA795-679B-4CF6-B902-23AAF4C920AE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2815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‘Fark ettiyseniz çok işe yarayan</a:t>
            </a:r>
            <a:r>
              <a:rPr lang="tr-TR" baseline="0" dirty="0" smtClean="0"/>
              <a:t> bir stratejiye benzemiyor’ diye eklemede bulunabilirsiniz.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FA795-679B-4CF6-B902-23AAF4C920AE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2964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‘Hepimizin zaman zaman yaptığın</a:t>
            </a:r>
            <a:r>
              <a:rPr lang="tr-TR" baseline="0" dirty="0" smtClean="0"/>
              <a:t> oluyor mu?’ sorusu üzerine tartışılabilir. Çünkü oluyor.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FA795-679B-4CF6-B902-23AAF4C920AE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02723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‘Çevremizde böyle kişiler var mı? Varsa bizi nasıl etkiliyor?’ sorusu üzerine</a:t>
            </a:r>
            <a:r>
              <a:rPr lang="tr-TR" baseline="0" dirty="0" smtClean="0"/>
              <a:t> tartışma gerçekleştirilmesi tavsiyemizdir.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FA795-679B-4CF6-B902-23AAF4C920AE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6169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09.10.2020</a:t>
            </a:fld>
            <a:endParaRPr lang="tr-T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09.10.2020</a:t>
            </a:fld>
            <a:endParaRPr lang="tr-T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09.10.2020</a:t>
            </a:fld>
            <a:endParaRPr lang="tr-T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09.10.2020</a:t>
            </a:fld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09.10.2020</a:t>
            </a:fld>
            <a:endParaRPr lang="tr-T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09.10.2020</a:t>
            </a:fld>
            <a:endParaRPr lang="tr-T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09.10.2020</a:t>
            </a:fld>
            <a:endParaRPr lang="tr-T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09.10.2020</a:t>
            </a:fld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09.10.2020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09.10.2020</a:t>
            </a:fld>
            <a:endParaRPr lang="tr-T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09.10.2020</a:t>
            </a:fld>
            <a:endParaRPr lang="tr-TR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09.10.2020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43608" y="3861048"/>
            <a:ext cx="5186536" cy="2133600"/>
          </a:xfrm>
        </p:spPr>
        <p:txBody>
          <a:bodyPr>
            <a:normAutofit/>
          </a:bodyPr>
          <a:lstStyle/>
          <a:p>
            <a:r>
              <a:rPr lang="tr-TR" sz="2800" dirty="0" smtClean="0"/>
              <a:t>Kavram sizin için neyi ifade ediyor?</a:t>
            </a:r>
            <a:endParaRPr lang="tr-TR" sz="280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03648" y="1484784"/>
            <a:ext cx="3962400" cy="2133600"/>
          </a:xfrm>
        </p:spPr>
        <p:txBody>
          <a:bodyPr>
            <a:normAutofit/>
          </a:bodyPr>
          <a:lstStyle/>
          <a:p>
            <a:r>
              <a:rPr lang="tr-TR" sz="6400" dirty="0" smtClean="0"/>
              <a:t>ÇATIŞMA</a:t>
            </a:r>
            <a:endParaRPr lang="tr-TR" sz="6400" dirty="0"/>
          </a:p>
        </p:txBody>
      </p:sp>
    </p:spTree>
    <p:extLst>
      <p:ext uri="{BB962C8B-B14F-4D97-AF65-F5344CB8AC3E}">
        <p14:creationId xmlns:p14="http://schemas.microsoft.com/office/powerpoint/2010/main" val="369859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500" dirty="0"/>
              <a:t>Çatışma yaratan sorunlardan ve kişilerden uzak dururlar. </a:t>
            </a:r>
            <a:endParaRPr lang="tr-TR" sz="1500" dirty="0" smtClean="0"/>
          </a:p>
          <a:p>
            <a:endParaRPr lang="tr-TR" sz="1500" dirty="0" smtClean="0"/>
          </a:p>
          <a:p>
            <a:r>
              <a:rPr lang="tr-TR" sz="1500" dirty="0" smtClean="0"/>
              <a:t>Çatışmaları </a:t>
            </a:r>
            <a:r>
              <a:rPr lang="tr-TR" sz="1500" dirty="0"/>
              <a:t>çözmeye uğraşmanın boş bir çaba olduğuna inanırlar. </a:t>
            </a:r>
            <a:endParaRPr lang="tr-TR" sz="1500" dirty="0" smtClean="0"/>
          </a:p>
          <a:p>
            <a:endParaRPr lang="tr-TR" sz="1500" dirty="0" smtClean="0"/>
          </a:p>
          <a:p>
            <a:r>
              <a:rPr lang="tr-TR" sz="1500" dirty="0" smtClean="0"/>
              <a:t>Çaresizlik </a:t>
            </a:r>
            <a:r>
              <a:rPr lang="tr-TR" sz="1500" dirty="0"/>
              <a:t>hissederler. </a:t>
            </a:r>
            <a:endParaRPr lang="tr-TR" sz="1500" dirty="0" smtClean="0"/>
          </a:p>
          <a:p>
            <a:endParaRPr lang="tr-TR" sz="1500" dirty="0" smtClean="0"/>
          </a:p>
          <a:p>
            <a:r>
              <a:rPr lang="tr-TR" sz="1500" dirty="0" smtClean="0"/>
              <a:t>Çatışmayla </a:t>
            </a:r>
            <a:r>
              <a:rPr lang="tr-TR" sz="1500" dirty="0"/>
              <a:t>yüz yüze gelmektense, fiziksel ya da psikolojik olarak geri çekilmenin daha kolay olduğuna (kabuğuna çekilmek gerektiğine) inanır. </a:t>
            </a:r>
            <a:endParaRPr lang="tr-TR" sz="1500" dirty="0" smtClean="0"/>
          </a:p>
          <a:p>
            <a:pPr marL="0" indent="0">
              <a:buNone/>
            </a:pPr>
            <a:endParaRPr lang="tr-TR" sz="1500" dirty="0" smtClean="0"/>
          </a:p>
          <a:p>
            <a:r>
              <a:rPr lang="tr-TR" sz="1500" dirty="0" smtClean="0"/>
              <a:t>Çatışmanın </a:t>
            </a:r>
            <a:r>
              <a:rPr lang="tr-TR" sz="1500" dirty="0"/>
              <a:t>üzerine gitmez, çatışmayı geçiştirir, erteler ya da geri çekilir.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Çatışma Çözme Stratejileri</a:t>
            </a:r>
            <a:br>
              <a:rPr lang="tr-TR" dirty="0" smtClean="0"/>
            </a:br>
            <a:r>
              <a:rPr lang="tr-TR" dirty="0" smtClean="0"/>
              <a:t>1 - Kaplumbağa (Kaçınma)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149080"/>
            <a:ext cx="2649994" cy="1803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35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500" dirty="0"/>
              <a:t>Elde edilecek ödüller çok yüksek değilse ve kaybedeceğiniz bir şey yoksa (bu sizin için sadece bir deneyim olacaksa), </a:t>
            </a:r>
            <a:endParaRPr lang="tr-TR" sz="1500" dirty="0" smtClean="0"/>
          </a:p>
          <a:p>
            <a:pPr marL="0" indent="0">
              <a:buNone/>
            </a:pPr>
            <a:endParaRPr lang="tr-TR" sz="1500" dirty="0" smtClean="0"/>
          </a:p>
          <a:p>
            <a:r>
              <a:rPr lang="tr-TR" sz="1500" dirty="0" smtClean="0"/>
              <a:t>Ortam </a:t>
            </a:r>
            <a:r>
              <a:rPr lang="tr-TR" sz="1500" dirty="0"/>
              <a:t>uygun değilse (“ şimdi yeri ve zamanı değil” diyorsanız), </a:t>
            </a:r>
            <a:endParaRPr lang="tr-TR" sz="1500" dirty="0" smtClean="0"/>
          </a:p>
          <a:p>
            <a:endParaRPr lang="tr-TR" sz="1500" dirty="0" smtClean="0"/>
          </a:p>
          <a:p>
            <a:r>
              <a:rPr lang="tr-TR" sz="1500" dirty="0" smtClean="0"/>
              <a:t>Daha </a:t>
            </a:r>
            <a:r>
              <a:rPr lang="tr-TR" sz="1500" dirty="0"/>
              <a:t>önemli sorunların baskısını hissediyorsanız, </a:t>
            </a:r>
            <a:endParaRPr lang="tr-TR" sz="1500" dirty="0" smtClean="0"/>
          </a:p>
          <a:p>
            <a:endParaRPr lang="tr-TR" sz="1500" dirty="0" smtClean="0"/>
          </a:p>
          <a:p>
            <a:r>
              <a:rPr lang="tr-TR" sz="1500" dirty="0" smtClean="0"/>
              <a:t>Çıkarlarınızın </a:t>
            </a:r>
            <a:r>
              <a:rPr lang="tr-TR" sz="1500" dirty="0"/>
              <a:t>gözetileceğine dair hiçbir umut ışığı göremiyorsanız, </a:t>
            </a:r>
            <a:endParaRPr lang="tr-TR" sz="1500" dirty="0" smtClean="0"/>
          </a:p>
          <a:p>
            <a:endParaRPr lang="tr-TR" sz="1500" dirty="0" smtClean="0"/>
          </a:p>
          <a:p>
            <a:r>
              <a:rPr lang="tr-TR" sz="1500" dirty="0" smtClean="0"/>
              <a:t>Çok </a:t>
            </a:r>
            <a:r>
              <a:rPr lang="tr-TR" sz="1500" dirty="0"/>
              <a:t>öfkeli bir kişiyle karşı karşıya iseniz, </a:t>
            </a:r>
            <a:endParaRPr lang="tr-TR" sz="1500" dirty="0" smtClean="0"/>
          </a:p>
          <a:p>
            <a:endParaRPr lang="tr-TR" sz="1500" dirty="0" smtClean="0"/>
          </a:p>
          <a:p>
            <a:r>
              <a:rPr lang="tr-TR" sz="1500" dirty="0" smtClean="0"/>
              <a:t>Tam </a:t>
            </a:r>
            <a:r>
              <a:rPr lang="tr-TR" sz="1500" dirty="0"/>
              <a:t>olarak hazır değilseniz, bilgi edinmeye ve düşünmeye ihtiyaç duyuyorsanız, </a:t>
            </a:r>
            <a:endParaRPr lang="tr-TR" sz="1500" dirty="0" smtClean="0"/>
          </a:p>
          <a:p>
            <a:endParaRPr lang="tr-TR" sz="1500" dirty="0" smtClean="0"/>
          </a:p>
          <a:p>
            <a:r>
              <a:rPr lang="tr-TR" sz="1500" dirty="0" smtClean="0"/>
              <a:t>Çevrenizdeki </a:t>
            </a:r>
            <a:r>
              <a:rPr lang="tr-TR" sz="1500" dirty="0"/>
              <a:t>diğer kişiler çatışmayı daha başarılı bir biçimde çözebileceklerse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Hangi Durumlarda Kullanılabilir?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5273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500" dirty="0"/>
              <a:t>Oyuncak ayılar başkaları tarafından kabul edilmeyi ve sevilmeyi isterler. </a:t>
            </a:r>
            <a:endParaRPr lang="tr-TR" sz="1500" dirty="0" smtClean="0"/>
          </a:p>
          <a:p>
            <a:endParaRPr lang="tr-TR" sz="1500" dirty="0" smtClean="0"/>
          </a:p>
          <a:p>
            <a:r>
              <a:rPr lang="tr-TR" sz="1500" dirty="0" smtClean="0"/>
              <a:t>İnsanların </a:t>
            </a:r>
            <a:r>
              <a:rPr lang="tr-TR" sz="1500" dirty="0"/>
              <a:t>ilişkilere zarar vermeksizin tartışamayacaklarını, bir tatsızlık çıkmasın diye çatışmadan kaçınılması gerektiğini düşünürler. </a:t>
            </a:r>
            <a:endParaRPr lang="tr-TR" sz="1500" dirty="0" smtClean="0"/>
          </a:p>
          <a:p>
            <a:endParaRPr lang="tr-TR" sz="1500" dirty="0" smtClean="0"/>
          </a:p>
          <a:p>
            <a:r>
              <a:rPr lang="tr-TR" sz="1500" dirty="0" smtClean="0"/>
              <a:t>Birilerinin </a:t>
            </a:r>
            <a:r>
              <a:rPr lang="tr-TR" sz="1500" dirty="0"/>
              <a:t>kalbinin kırılacağından ve ilişkilerin zarar göreceğinden </a:t>
            </a:r>
            <a:r>
              <a:rPr lang="tr-TR" sz="1500" dirty="0" smtClean="0"/>
              <a:t>korkarlar.</a:t>
            </a:r>
          </a:p>
          <a:p>
            <a:endParaRPr lang="tr-TR" sz="1500" dirty="0" smtClean="0"/>
          </a:p>
          <a:p>
            <a:r>
              <a:rPr lang="tr-TR" sz="1500" dirty="0" smtClean="0"/>
              <a:t>Oyuncak </a:t>
            </a:r>
            <a:r>
              <a:rPr lang="tr-TR" sz="1500" dirty="0"/>
              <a:t>ayı sanki “ amaçlarımdan vazgeçiyorum ve istediğin şeyi yapmana izin veriyorum; yeter ki beni sev ” der gibidir.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Çatışma Çözme Stratejileri</a:t>
            </a:r>
            <a:br>
              <a:rPr lang="tr-TR" dirty="0"/>
            </a:br>
            <a:r>
              <a:rPr lang="tr-TR" dirty="0" smtClean="0"/>
              <a:t>2 - Oyuncak Ayı (Uyma)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319" y="4395666"/>
            <a:ext cx="2057143" cy="19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73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500" dirty="0"/>
              <a:t>Sorun sizin için çok önemli değil, ama diğer kişi için çok önemliyse, </a:t>
            </a:r>
            <a:endParaRPr lang="tr-TR" sz="1500" dirty="0" smtClean="0"/>
          </a:p>
          <a:p>
            <a:endParaRPr lang="tr-TR" sz="1500" dirty="0" smtClean="0"/>
          </a:p>
          <a:p>
            <a:r>
              <a:rPr lang="tr-TR" sz="1500" dirty="0" smtClean="0"/>
              <a:t>Üzüleceğinizi </a:t>
            </a:r>
            <a:r>
              <a:rPr lang="tr-TR" sz="1500" dirty="0"/>
              <a:t>ya da çok yıpranacağınızı hissettiğinizde, </a:t>
            </a:r>
            <a:endParaRPr lang="tr-TR" sz="1500" dirty="0" smtClean="0"/>
          </a:p>
          <a:p>
            <a:endParaRPr lang="tr-TR" sz="1500" dirty="0" smtClean="0"/>
          </a:p>
          <a:p>
            <a:r>
              <a:rPr lang="tr-TR" sz="1500" dirty="0" smtClean="0"/>
              <a:t>“</a:t>
            </a:r>
            <a:r>
              <a:rPr lang="tr-TR" sz="1500" dirty="0"/>
              <a:t>Kazanamayacağınızı bildiğiniz ” sürekli bir rekabet halinde olmak sizin için zararlı olacaksa, </a:t>
            </a:r>
            <a:endParaRPr lang="tr-TR" sz="1500" dirty="0" smtClean="0"/>
          </a:p>
          <a:p>
            <a:endParaRPr lang="tr-TR" sz="1500" dirty="0" smtClean="0"/>
          </a:p>
          <a:p>
            <a:r>
              <a:rPr lang="tr-TR" sz="1500" dirty="0" smtClean="0"/>
              <a:t>Mevcut </a:t>
            </a:r>
            <a:r>
              <a:rPr lang="tr-TR" sz="1500" dirty="0"/>
              <a:t>uyumu (dengeleri) korumak çok önemliyse (“Şimdi zamanı değil” diyorsanız).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Hangi Durumlarda Kullanılabilir?</a:t>
            </a:r>
          </a:p>
        </p:txBody>
      </p:sp>
    </p:spTree>
    <p:extLst>
      <p:ext uri="{BB962C8B-B14F-4D97-AF65-F5344CB8AC3E}">
        <p14:creationId xmlns:p14="http://schemas.microsoft.com/office/powerpoint/2010/main" val="2490245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500" dirty="0"/>
              <a:t>Köpek balıkları kendi çözüm önerilerini kabul etmesi için, çatıştığı kişiyi zorlar ve karşısındaki kişi üzerinde güç kullanmayı dener. </a:t>
            </a:r>
            <a:endParaRPr lang="tr-TR" sz="1500" dirty="0" smtClean="0"/>
          </a:p>
          <a:p>
            <a:endParaRPr lang="tr-TR" sz="1500" dirty="0" smtClean="0"/>
          </a:p>
          <a:p>
            <a:r>
              <a:rPr lang="tr-TR" sz="1500" dirty="0" smtClean="0"/>
              <a:t>Kendi </a:t>
            </a:r>
            <a:r>
              <a:rPr lang="tr-TR" sz="1500" dirty="0"/>
              <a:t>amaçları çok önemli, ilişkileri ise önemsizdir</a:t>
            </a:r>
            <a:r>
              <a:rPr lang="tr-TR" sz="1500" dirty="0" smtClean="0"/>
              <a:t>.</a:t>
            </a:r>
          </a:p>
          <a:p>
            <a:endParaRPr lang="tr-TR" sz="1500" dirty="0" smtClean="0"/>
          </a:p>
          <a:p>
            <a:r>
              <a:rPr lang="tr-TR" sz="1500" dirty="0" smtClean="0"/>
              <a:t>Ne </a:t>
            </a:r>
            <a:r>
              <a:rPr lang="tr-TR" sz="1500" dirty="0"/>
              <a:t>pahasına olursa olsun amaçlarına ulaşmayı isterler. </a:t>
            </a:r>
            <a:endParaRPr lang="tr-TR" sz="1500" dirty="0" smtClean="0"/>
          </a:p>
          <a:p>
            <a:endParaRPr lang="tr-TR" sz="1500" dirty="0" smtClean="0"/>
          </a:p>
          <a:p>
            <a:r>
              <a:rPr lang="tr-TR" sz="1500" dirty="0" smtClean="0"/>
              <a:t>Başkalarının </a:t>
            </a:r>
            <a:r>
              <a:rPr lang="tr-TR" sz="1500" dirty="0"/>
              <a:t>ihtiyaçlarıyla ilgilenmezler. Başkalarının kendisini sevmesi veya kabul etmesi onlar için önemli değildir. </a:t>
            </a:r>
            <a:endParaRPr lang="tr-TR" sz="1500" dirty="0" smtClean="0"/>
          </a:p>
          <a:p>
            <a:endParaRPr lang="tr-TR" sz="1500" dirty="0" smtClean="0"/>
          </a:p>
          <a:p>
            <a:r>
              <a:rPr lang="tr-TR" sz="1500" dirty="0" smtClean="0"/>
              <a:t>Kazanmak</a:t>
            </a:r>
            <a:r>
              <a:rPr lang="tr-TR" sz="1500" dirty="0"/>
              <a:t>, köpek balıklarına başarı ve kendini beğenme duygusu verir. </a:t>
            </a:r>
            <a:endParaRPr lang="tr-TR" sz="1500" dirty="0" smtClean="0"/>
          </a:p>
          <a:p>
            <a:endParaRPr lang="tr-TR" sz="1500" dirty="0" smtClean="0"/>
          </a:p>
          <a:p>
            <a:r>
              <a:rPr lang="tr-TR" sz="1500" dirty="0" smtClean="0"/>
              <a:t>Kaybetmek </a:t>
            </a:r>
            <a:r>
              <a:rPr lang="tr-TR" sz="1500" dirty="0"/>
              <a:t>ise zayıflık, yetersizlik ve başarısızlık duygusu verir.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Çatışma Çözme Stratejileri</a:t>
            </a:r>
            <a:br>
              <a:rPr lang="tr-TR" dirty="0"/>
            </a:br>
            <a:r>
              <a:rPr lang="tr-TR" dirty="0" smtClean="0"/>
              <a:t>3 - Köpekbalığı (Güç Kullanma)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725144"/>
            <a:ext cx="1368152" cy="1033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784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100" dirty="0"/>
              <a:t>Kesinlikle haklı olduğunuzu bildiğinizde, </a:t>
            </a:r>
            <a:endParaRPr lang="tr-TR" sz="2100" dirty="0" smtClean="0"/>
          </a:p>
          <a:p>
            <a:endParaRPr lang="tr-TR" sz="2100" dirty="0" smtClean="0"/>
          </a:p>
          <a:p>
            <a:r>
              <a:rPr lang="tr-TR" sz="2100" dirty="0" smtClean="0"/>
              <a:t>Kısa </a:t>
            </a:r>
            <a:r>
              <a:rPr lang="tr-TR" sz="2100" dirty="0"/>
              <a:t>süre içerisinde karar vermeniz gerektiğinde, </a:t>
            </a:r>
            <a:endParaRPr lang="tr-TR" sz="2100" dirty="0" smtClean="0"/>
          </a:p>
          <a:p>
            <a:endParaRPr lang="tr-TR" sz="2100" dirty="0" smtClean="0"/>
          </a:p>
          <a:p>
            <a:r>
              <a:rPr lang="tr-TR" sz="2100" dirty="0" smtClean="0"/>
              <a:t>Muhaliflerini </a:t>
            </a:r>
            <a:r>
              <a:rPr lang="tr-TR" sz="2100" dirty="0"/>
              <a:t>ezen bir kişi ile karşılaştığınızda.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Hangi Durumlarda Kullanılabilir?</a:t>
            </a:r>
          </a:p>
        </p:txBody>
      </p:sp>
    </p:spTree>
    <p:extLst>
      <p:ext uri="{BB962C8B-B14F-4D97-AF65-F5344CB8AC3E}">
        <p14:creationId xmlns:p14="http://schemas.microsoft.com/office/powerpoint/2010/main" val="2155131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500" dirty="0" smtClean="0"/>
              <a:t>Tilkiler </a:t>
            </a:r>
            <a:r>
              <a:rPr lang="tr-TR" sz="1500" dirty="0"/>
              <a:t>hem kendi amaçlarına hem de ilişkilerine orta derecede önem verirler</a:t>
            </a:r>
            <a:r>
              <a:rPr lang="tr-TR" sz="1500" dirty="0" smtClean="0"/>
              <a:t>.</a:t>
            </a:r>
          </a:p>
          <a:p>
            <a:endParaRPr lang="tr-TR" sz="1500" dirty="0" smtClean="0"/>
          </a:p>
          <a:p>
            <a:r>
              <a:rPr lang="tr-TR" sz="1500" dirty="0" smtClean="0"/>
              <a:t>Kendi </a:t>
            </a:r>
            <a:r>
              <a:rPr lang="tr-TR" sz="1500" dirty="0"/>
              <a:t>amaçlarının bir kısmından vazgeçerler ve çatıştıkları kişiyi </a:t>
            </a:r>
            <a:r>
              <a:rPr lang="tr-TR" sz="1500" dirty="0" smtClean="0"/>
              <a:t>de amaçlarının </a:t>
            </a:r>
            <a:r>
              <a:rPr lang="tr-TR" sz="1500" dirty="0"/>
              <a:t>bir kısmından vazgeçmeye ikna ederler. </a:t>
            </a:r>
            <a:r>
              <a:rPr lang="tr-TR" sz="1500" dirty="0" smtClean="0"/>
              <a:t> </a:t>
            </a:r>
          </a:p>
          <a:p>
            <a:endParaRPr lang="tr-TR" sz="1500" dirty="0" smtClean="0"/>
          </a:p>
          <a:p>
            <a:r>
              <a:rPr lang="tr-TR" sz="1500" dirty="0" smtClean="0"/>
              <a:t>Her </a:t>
            </a:r>
            <a:r>
              <a:rPr lang="tr-TR" sz="1500" dirty="0"/>
              <a:t>iki tarafın da bir şeyler kazanacağı bir çözüm yolu ararlar. </a:t>
            </a:r>
            <a:endParaRPr lang="tr-TR" sz="1500" dirty="0" smtClean="0"/>
          </a:p>
          <a:p>
            <a:endParaRPr lang="tr-TR" sz="1500" dirty="0" smtClean="0"/>
          </a:p>
          <a:p>
            <a:r>
              <a:rPr lang="tr-TR" sz="1500" dirty="0" smtClean="0"/>
              <a:t>Böyle </a:t>
            </a:r>
            <a:r>
              <a:rPr lang="tr-TR" sz="1500" dirty="0"/>
              <a:t>bir çözüm bulmak için kendi amaçlarından bir parça fedakârlık yapmaya razı </a:t>
            </a:r>
            <a:r>
              <a:rPr lang="tr-TR" sz="1500" dirty="0" smtClean="0"/>
              <a:t>olurlar.</a:t>
            </a:r>
            <a:endParaRPr lang="tr-TR" sz="15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Çatışma Çözme Stratejileri</a:t>
            </a:r>
            <a:br>
              <a:rPr lang="tr-TR" dirty="0"/>
            </a:br>
            <a:r>
              <a:rPr lang="tr-TR" dirty="0" smtClean="0"/>
              <a:t>4 - Tilki (Uzlaşma)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437112"/>
            <a:ext cx="100811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065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500" dirty="0"/>
              <a:t>Amaçlar orta derecede önemliyse ve daha girişken stratejileri kullanmaya değmezse, </a:t>
            </a:r>
            <a:endParaRPr lang="tr-TR" sz="1500" dirty="0" smtClean="0"/>
          </a:p>
          <a:p>
            <a:endParaRPr lang="tr-TR" sz="1500" dirty="0"/>
          </a:p>
          <a:p>
            <a:r>
              <a:rPr lang="tr-TR" sz="1500" dirty="0" smtClean="0"/>
              <a:t>Eşit </a:t>
            </a:r>
            <a:r>
              <a:rPr lang="tr-TR" sz="1500" dirty="0"/>
              <a:t>statüdeki kişiler çatışmaya taraf olmuşlarsa, </a:t>
            </a:r>
            <a:endParaRPr lang="tr-TR" sz="1500" dirty="0" smtClean="0"/>
          </a:p>
          <a:p>
            <a:endParaRPr lang="tr-TR" sz="1500" dirty="0"/>
          </a:p>
          <a:p>
            <a:r>
              <a:rPr lang="tr-TR" sz="1500" dirty="0" smtClean="0"/>
              <a:t>Karmaşık </a:t>
            </a:r>
            <a:r>
              <a:rPr lang="tr-TR" sz="1500" dirty="0"/>
              <a:t>bir sorun için geçici bir çözüme ulaşmak gerekiyorsa, </a:t>
            </a:r>
            <a:endParaRPr lang="tr-TR" sz="1500" dirty="0" smtClean="0"/>
          </a:p>
          <a:p>
            <a:endParaRPr lang="tr-TR" sz="1500" dirty="0" smtClean="0"/>
          </a:p>
          <a:p>
            <a:r>
              <a:rPr lang="tr-TR" sz="1500" dirty="0" smtClean="0"/>
              <a:t>Önemli </a:t>
            </a:r>
            <a:r>
              <a:rPr lang="tr-TR" sz="1500" dirty="0"/>
              <a:t>bir sorun için uygun çözümlere ulaşılmak isteniyorsa, </a:t>
            </a:r>
            <a:endParaRPr lang="tr-TR" sz="1500" dirty="0" smtClean="0"/>
          </a:p>
          <a:p>
            <a:endParaRPr lang="tr-TR" sz="1500" dirty="0"/>
          </a:p>
          <a:p>
            <a:r>
              <a:rPr lang="tr-TR" sz="1500" dirty="0" smtClean="0"/>
              <a:t>Rekabet </a:t>
            </a:r>
            <a:r>
              <a:rPr lang="tr-TR" sz="1500" dirty="0"/>
              <a:t>ya da işbirliği </a:t>
            </a:r>
            <a:r>
              <a:rPr lang="tr-TR" sz="1500" dirty="0" smtClean="0"/>
              <a:t>stratejilerinin </a:t>
            </a:r>
            <a:r>
              <a:rPr lang="tr-TR" sz="1500" dirty="0"/>
              <a:t>sonuç vermediği durumlarda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Hangi Durumlarda Kullanılabilir?</a:t>
            </a:r>
          </a:p>
        </p:txBody>
      </p:sp>
    </p:spTree>
    <p:extLst>
      <p:ext uri="{BB962C8B-B14F-4D97-AF65-F5344CB8AC3E}">
        <p14:creationId xmlns:p14="http://schemas.microsoft.com/office/powerpoint/2010/main" val="2850937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500" dirty="0" smtClean="0"/>
              <a:t>Baykuşlar </a:t>
            </a:r>
            <a:r>
              <a:rPr lang="tr-TR" sz="1500" dirty="0"/>
              <a:t>hem amaçlarına hem de ilişkilerine çok önem verirler. </a:t>
            </a:r>
            <a:endParaRPr lang="tr-TR" sz="1500" dirty="0" smtClean="0"/>
          </a:p>
          <a:p>
            <a:endParaRPr lang="tr-TR" sz="1500" dirty="0"/>
          </a:p>
          <a:p>
            <a:r>
              <a:rPr lang="tr-TR" sz="1500" dirty="0" smtClean="0"/>
              <a:t>Her </a:t>
            </a:r>
            <a:r>
              <a:rPr lang="tr-TR" sz="1500" dirty="0"/>
              <a:t>iki tarafı da tatmin edecek çözümler arayarak ilişkiyi sürdürürler. Böyle bir çözüm yolu bulunmadıkça da tatmin olmazlar. </a:t>
            </a:r>
            <a:endParaRPr lang="tr-TR" sz="1500" dirty="0" smtClean="0"/>
          </a:p>
          <a:p>
            <a:endParaRPr lang="tr-TR" sz="1500" dirty="0"/>
          </a:p>
          <a:p>
            <a:r>
              <a:rPr lang="tr-TR" sz="1500" dirty="0" smtClean="0"/>
              <a:t>Hem </a:t>
            </a:r>
            <a:r>
              <a:rPr lang="tr-TR" sz="1500" dirty="0"/>
              <a:t>girişkenlik hem de işbirliği içeren bu strateji, kaçınmanın tam </a:t>
            </a:r>
            <a:r>
              <a:rPr lang="tr-TR" sz="1500" dirty="0" smtClean="0"/>
              <a:t>zıddıdır.</a:t>
            </a:r>
          </a:p>
          <a:p>
            <a:endParaRPr lang="tr-TR" sz="1500" dirty="0" smtClean="0"/>
          </a:p>
          <a:p>
            <a:r>
              <a:rPr lang="tr-TR" sz="1500" dirty="0" smtClean="0"/>
              <a:t>İşbirliği</a:t>
            </a:r>
            <a:r>
              <a:rPr lang="tr-TR" sz="1500" dirty="0"/>
              <a:t>, her iki tarafın da çıkarlarını tam olarak karşılayan bazı çözümler bulmak için diğer kişiyle birlikte çalışma çabasını içerir.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Çatışma Çözme Stratejileri</a:t>
            </a:r>
            <a:br>
              <a:rPr lang="tr-TR" dirty="0"/>
            </a:br>
            <a:r>
              <a:rPr lang="tr-TR" dirty="0" smtClean="0"/>
              <a:t>5 – Baykuş (İşbirliği)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437112"/>
            <a:ext cx="1181479" cy="112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9279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Başkasının yaşamı söz konusu olduğunda,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Bütün </a:t>
            </a:r>
            <a:r>
              <a:rPr lang="tr-TR" dirty="0"/>
              <a:t>sorumluluğu siz üstlenmek istemediğinizde,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Arada </a:t>
            </a:r>
            <a:r>
              <a:rPr lang="tr-TR" dirty="0"/>
              <a:t>büyük bir güven duygusu varsa,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Diğer </a:t>
            </a:r>
            <a:r>
              <a:rPr lang="tr-TR" dirty="0"/>
              <a:t>kişiden taahhüt elde etmek istediğinizde,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Kin</a:t>
            </a:r>
            <a:r>
              <a:rPr lang="tr-TR" dirty="0"/>
              <a:t>, </a:t>
            </a:r>
            <a:r>
              <a:rPr lang="tr-TR" dirty="0" smtClean="0"/>
              <a:t>düşmanlık gibi yoğun </a:t>
            </a:r>
            <a:r>
              <a:rPr lang="tr-TR" dirty="0"/>
              <a:t>duygularla uğraşmanız </a:t>
            </a:r>
            <a:r>
              <a:rPr lang="tr-TR" dirty="0" smtClean="0"/>
              <a:t>gerektiğinde.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Hangi Durumlarda Kullanılabilir?</a:t>
            </a:r>
          </a:p>
        </p:txBody>
      </p:sp>
    </p:spTree>
    <p:extLst>
      <p:ext uri="{BB962C8B-B14F-4D97-AF65-F5344CB8AC3E}">
        <p14:creationId xmlns:p14="http://schemas.microsoft.com/office/powerpoint/2010/main" val="3471779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572000" y="457200"/>
            <a:ext cx="3816424" cy="5715000"/>
          </a:xfrm>
        </p:spPr>
        <p:txBody>
          <a:bodyPr/>
          <a:lstStyle/>
          <a:p>
            <a:r>
              <a:rPr lang="tr-TR" dirty="0" smtClean="0"/>
              <a:t>Hangi durumlar çatışma olarak değerlendirilebilir?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060848"/>
            <a:ext cx="4593225" cy="2531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80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-963488"/>
            <a:ext cx="7859216" cy="5714999"/>
          </a:xfrm>
        </p:spPr>
        <p:txBody>
          <a:bodyPr>
            <a:normAutofit/>
          </a:bodyPr>
          <a:lstStyle/>
          <a:p>
            <a:pPr algn="ctr"/>
            <a:r>
              <a:rPr lang="tr-TR" sz="5600" dirty="0" smtClean="0"/>
              <a:t>Size </a:t>
            </a:r>
            <a:r>
              <a:rPr lang="tr-TR" sz="5600" dirty="0" smtClean="0"/>
              <a:t>hangisini </a:t>
            </a:r>
            <a:r>
              <a:rPr lang="tr-TR" sz="5600" dirty="0" smtClean="0"/>
              <a:t>uygulamak daha uygun geldi?</a:t>
            </a:r>
            <a:endParaRPr lang="tr-TR" sz="56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346" y="3212976"/>
            <a:ext cx="1714500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452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457200"/>
            <a:ext cx="4186808" cy="5714999"/>
          </a:xfrm>
        </p:spPr>
        <p:txBody>
          <a:bodyPr>
            <a:normAutofit/>
          </a:bodyPr>
          <a:lstStyle/>
          <a:p>
            <a:r>
              <a:rPr lang="tr-TR" sz="2400" dirty="0" smtClean="0"/>
              <a:t>Çatışma kavramı sadece silahlı mücadeleyi içermez.</a:t>
            </a:r>
          </a:p>
          <a:p>
            <a:endParaRPr lang="tr-TR" sz="2400" dirty="0" smtClean="0"/>
          </a:p>
          <a:p>
            <a:r>
              <a:rPr lang="tr-TR" sz="2400" dirty="0" smtClean="0"/>
              <a:t>Anlaşmazlıkların oluştuğu her durum aslında bir çatışmadır.</a:t>
            </a:r>
          </a:p>
          <a:p>
            <a:endParaRPr lang="tr-TR" sz="2400" dirty="0"/>
          </a:p>
          <a:p>
            <a:r>
              <a:rPr lang="tr-TR" sz="2400" dirty="0" smtClean="0"/>
              <a:t>Ve insanın olduğu her yerde çatışma kaçınılmazdır.</a:t>
            </a:r>
            <a:endParaRPr lang="tr-TR" sz="24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Çatışma NEDİR?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332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Arkadaşınızla gideceğiniz film konusunda yaşadığınız anlaşmazlık da,</a:t>
            </a:r>
          </a:p>
          <a:p>
            <a:endParaRPr lang="tr-TR" dirty="0"/>
          </a:p>
          <a:p>
            <a:r>
              <a:rPr lang="tr-TR" dirty="0" smtClean="0"/>
              <a:t>Ailenizle teknoloji kullanım süreleri konusunda yaşadığınız tartışmalar da,</a:t>
            </a:r>
          </a:p>
          <a:p>
            <a:endParaRPr lang="tr-TR" dirty="0"/>
          </a:p>
          <a:p>
            <a:r>
              <a:rPr lang="tr-TR" dirty="0" smtClean="0"/>
              <a:t>Bir çatışma örneğidir.</a:t>
            </a:r>
          </a:p>
          <a:p>
            <a:endParaRPr lang="tr-TR" dirty="0"/>
          </a:p>
          <a:p>
            <a:r>
              <a:rPr lang="tr-TR" dirty="0" smtClean="0"/>
              <a:t>Ve çatışma insan doğasının bir parçasıdır.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Çatışma NEDİR?</a:t>
            </a:r>
          </a:p>
        </p:txBody>
      </p:sp>
    </p:spTree>
    <p:extLst>
      <p:ext uri="{BB962C8B-B14F-4D97-AF65-F5344CB8AC3E}">
        <p14:creationId xmlns:p14="http://schemas.microsoft.com/office/powerpoint/2010/main" val="349236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457200"/>
            <a:ext cx="5482952" cy="5714999"/>
          </a:xfrm>
        </p:spPr>
        <p:txBody>
          <a:bodyPr>
            <a:normAutofit/>
          </a:bodyPr>
          <a:lstStyle/>
          <a:p>
            <a:r>
              <a:rPr lang="tr-TR" sz="4800" dirty="0" smtClean="0">
                <a:solidFill>
                  <a:srgbClr val="FF0000"/>
                </a:solidFill>
              </a:rPr>
              <a:t>Unutulmamalıdır ki hiçbir çatışma çözümsüz değildir.</a:t>
            </a:r>
            <a:endParaRPr lang="tr-TR" sz="4800" dirty="0">
              <a:solidFill>
                <a:srgbClr val="FF0000"/>
              </a:solidFill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ÇÖZÜM?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665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457200"/>
            <a:ext cx="4762872" cy="5714999"/>
          </a:xfrm>
        </p:spPr>
        <p:txBody>
          <a:bodyPr>
            <a:normAutofit/>
          </a:bodyPr>
          <a:lstStyle/>
          <a:p>
            <a:r>
              <a:rPr lang="tr-TR" sz="4400" dirty="0" smtClean="0"/>
              <a:t>Çatışma her zaman zararlı mıdır?</a:t>
            </a:r>
            <a:endParaRPr lang="tr-TR" sz="44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992960" y="457200"/>
            <a:ext cx="2819400" cy="5715000"/>
          </a:xfrm>
        </p:spPr>
        <p:txBody>
          <a:bodyPr/>
          <a:lstStyle/>
          <a:p>
            <a:r>
              <a:rPr lang="tr-TR" dirty="0" smtClean="0"/>
              <a:t>Çözüm Yollarına Geçmeden Önce Bir Soru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933056"/>
            <a:ext cx="3744416" cy="278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395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457200"/>
            <a:ext cx="4474840" cy="5714999"/>
          </a:xfrm>
        </p:spPr>
        <p:txBody>
          <a:bodyPr/>
          <a:lstStyle/>
          <a:p>
            <a:r>
              <a:rPr lang="tr-TR" sz="3200" dirty="0" smtClean="0">
                <a:solidFill>
                  <a:srgbClr val="FF0000"/>
                </a:solidFill>
              </a:rPr>
              <a:t>KESİNLİKLE HAYIR.</a:t>
            </a:r>
          </a:p>
          <a:p>
            <a:endParaRPr lang="tr-TR" dirty="0"/>
          </a:p>
          <a:p>
            <a:r>
              <a:rPr lang="tr-TR" sz="3200" dirty="0" smtClean="0"/>
              <a:t>Çünkü farklı fikirlerin ortaya atılması en doğru ve en uygun olanın bulunmasını kolaylaştıracaktır.</a:t>
            </a:r>
            <a:endParaRPr lang="tr-TR" sz="32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Çözüm Yollarına Geçmeden Önce Bir Soru</a:t>
            </a:r>
          </a:p>
        </p:txBody>
      </p:sp>
    </p:spTree>
    <p:extLst>
      <p:ext uri="{BB962C8B-B14F-4D97-AF65-F5344CB8AC3E}">
        <p14:creationId xmlns:p14="http://schemas.microsoft.com/office/powerpoint/2010/main" val="2279825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Çözümün ilk aşaması problemin belirlenmesidir.</a:t>
            </a:r>
          </a:p>
          <a:p>
            <a:endParaRPr lang="tr-TR" dirty="0"/>
          </a:p>
          <a:p>
            <a:r>
              <a:rPr lang="tr-TR" dirty="0" smtClean="0"/>
              <a:t>Tabi ki bunun yolu da karşımızdaki kişiyi </a:t>
            </a:r>
            <a:r>
              <a:rPr lang="tr-TR" b="1" i="1" u="sng" dirty="0" smtClean="0">
                <a:solidFill>
                  <a:srgbClr val="FF0000"/>
                </a:solidFill>
              </a:rPr>
              <a:t>DİNLEMEKTEN</a:t>
            </a:r>
            <a:r>
              <a:rPr lang="tr-TR" dirty="0" smtClean="0"/>
              <a:t> geçer.</a:t>
            </a:r>
          </a:p>
          <a:p>
            <a:endParaRPr lang="tr-TR" dirty="0"/>
          </a:p>
          <a:p>
            <a:r>
              <a:rPr lang="tr-TR" dirty="0" smtClean="0"/>
              <a:t>Kişiler birbirini dinlemeyip herkes kendi fikrini zorla kabul ettirmeye çalıştığı sürece çatışmanın çözümü mümkün değildir.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Çözümün İlk Aşaması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790140"/>
            <a:ext cx="4022576" cy="301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756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İzlenecek film, gidilecek yer, yenilecek yemek, görüşülecek gün/zaman vb. seçenek sayısının çok olduğu durumlarda kullanılabilir.</a:t>
            </a:r>
          </a:p>
          <a:p>
            <a:endParaRPr lang="tr-TR" dirty="0"/>
          </a:p>
          <a:p>
            <a:r>
              <a:rPr lang="tr-TR" dirty="0" smtClean="0">
                <a:solidFill>
                  <a:schemeClr val="accent5"/>
                </a:solidFill>
              </a:rPr>
              <a:t>Bir kişi karşısındakine 5 adet seçenek sunar.</a:t>
            </a:r>
          </a:p>
          <a:p>
            <a:r>
              <a:rPr lang="tr-TR" dirty="0" smtClean="0">
                <a:solidFill>
                  <a:schemeClr val="accent5"/>
                </a:solidFill>
              </a:rPr>
              <a:t>Diğeri bu seçenekleri 3’e indirir.</a:t>
            </a:r>
          </a:p>
          <a:p>
            <a:r>
              <a:rPr lang="tr-TR" dirty="0" smtClean="0">
                <a:solidFill>
                  <a:schemeClr val="accent5"/>
                </a:solidFill>
              </a:rPr>
              <a:t>İlk seçenekleri sunan 3 tanesinin içinden birini seçer ve karara bağlanır.</a:t>
            </a:r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5-3-1 Tekniği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149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leşik">
  <a:themeElements>
    <a:clrScheme name="Bileşik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Bileşik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leşi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580</TotalTime>
  <Words>927</Words>
  <Application>Microsoft Office PowerPoint</Application>
  <PresentationFormat>Ekran Gösterisi (4:3)</PresentationFormat>
  <Paragraphs>153</Paragraphs>
  <Slides>20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Bileşik</vt:lpstr>
      <vt:lpstr>ÇATIŞMA</vt:lpstr>
      <vt:lpstr>Hangi durumlar çatışma olarak değerlendirilebilir?</vt:lpstr>
      <vt:lpstr>Çatışma NEDİR?</vt:lpstr>
      <vt:lpstr>Çatışma NEDİR?</vt:lpstr>
      <vt:lpstr>ÇÖZÜM?</vt:lpstr>
      <vt:lpstr>Çözüm Yollarına Geçmeden Önce Bir Soru</vt:lpstr>
      <vt:lpstr>Çözüm Yollarına Geçmeden Önce Bir Soru</vt:lpstr>
      <vt:lpstr>Çözümün İlk Aşaması</vt:lpstr>
      <vt:lpstr>5-3-1 Tekniği</vt:lpstr>
      <vt:lpstr>Çatışma Çözme Stratejileri 1 - Kaplumbağa (Kaçınma)</vt:lpstr>
      <vt:lpstr>Hangi Durumlarda Kullanılabilir?</vt:lpstr>
      <vt:lpstr>Çatışma Çözme Stratejileri 2 - Oyuncak Ayı (Uyma)</vt:lpstr>
      <vt:lpstr>Hangi Durumlarda Kullanılabilir?</vt:lpstr>
      <vt:lpstr>Çatışma Çözme Stratejileri 3 - Köpekbalığı (Güç Kullanma)</vt:lpstr>
      <vt:lpstr>Hangi Durumlarda Kullanılabilir?</vt:lpstr>
      <vt:lpstr>Çatışma Çözme Stratejileri 4 - Tilki (Uzlaşma)</vt:lpstr>
      <vt:lpstr>Hangi Durumlarda Kullanılabilir?</vt:lpstr>
      <vt:lpstr>Çatışma Çözme Stratejileri 5 – Baykuş (İşbirliği)</vt:lpstr>
      <vt:lpstr>Hangi Durumlarda Kullanılabilir?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ÇATIŞMA</dc:title>
  <dc:creator>user</dc:creator>
  <cp:lastModifiedBy>user</cp:lastModifiedBy>
  <cp:revision>16</cp:revision>
  <dcterms:created xsi:type="dcterms:W3CDTF">2020-10-06T05:35:39Z</dcterms:created>
  <dcterms:modified xsi:type="dcterms:W3CDTF">2020-10-09T09:31:38Z</dcterms:modified>
</cp:coreProperties>
</file>