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0"/>
  </p:notesMasterIdLst>
  <p:sldIdLst>
    <p:sldId id="316" r:id="rId2"/>
    <p:sldId id="256" r:id="rId3"/>
    <p:sldId id="311" r:id="rId4"/>
    <p:sldId id="257" r:id="rId5"/>
    <p:sldId id="258" r:id="rId6"/>
    <p:sldId id="260" r:id="rId7"/>
    <p:sldId id="261" r:id="rId8"/>
    <p:sldId id="262" r:id="rId9"/>
    <p:sldId id="263" r:id="rId10"/>
    <p:sldId id="264" r:id="rId11"/>
    <p:sldId id="267" r:id="rId12"/>
    <p:sldId id="268" r:id="rId13"/>
    <p:sldId id="269" r:id="rId14"/>
    <p:sldId id="270" r:id="rId15"/>
    <p:sldId id="271" r:id="rId16"/>
    <p:sldId id="312" r:id="rId17"/>
    <p:sldId id="272" r:id="rId18"/>
    <p:sldId id="273" r:id="rId19"/>
    <p:sldId id="274" r:id="rId20"/>
    <p:sldId id="275" r:id="rId21"/>
    <p:sldId id="276" r:id="rId22"/>
    <p:sldId id="277" r:id="rId23"/>
    <p:sldId id="283" r:id="rId24"/>
    <p:sldId id="284" r:id="rId25"/>
    <p:sldId id="285" r:id="rId26"/>
    <p:sldId id="286" r:id="rId27"/>
    <p:sldId id="288" r:id="rId28"/>
    <p:sldId id="290" r:id="rId29"/>
    <p:sldId id="291" r:id="rId30"/>
    <p:sldId id="292" r:id="rId31"/>
    <p:sldId id="301" r:id="rId32"/>
    <p:sldId id="305" r:id="rId33"/>
    <p:sldId id="306" r:id="rId34"/>
    <p:sldId id="307" r:id="rId35"/>
    <p:sldId id="308" r:id="rId36"/>
    <p:sldId id="314" r:id="rId37"/>
    <p:sldId id="310" r:id="rId38"/>
    <p:sldId id="315" r:id="rId3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4" d="100"/>
          <a:sy n="64" d="100"/>
        </p:scale>
        <p:origin x="-108" y="-3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4C1C93-3198-49DE-B4D3-11B85DD56ADB}" type="datetimeFigureOut">
              <a:rPr lang="tr-TR" smtClean="0"/>
              <a:t>24.02.2022</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8F7ACA-B090-44A5-BAB6-D07A9062A8B5}" type="slidenum">
              <a:rPr lang="tr-TR" smtClean="0"/>
              <a:t>‹#›</a:t>
            </a:fld>
            <a:endParaRPr lang="tr-TR"/>
          </a:p>
        </p:txBody>
      </p:sp>
    </p:spTree>
    <p:extLst>
      <p:ext uri="{BB962C8B-B14F-4D97-AF65-F5344CB8AC3E}">
        <p14:creationId xmlns:p14="http://schemas.microsoft.com/office/powerpoint/2010/main" val="749964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910080" y="359898"/>
            <a:ext cx="9875520" cy="1472184"/>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A2929A91-E93C-476B-89AD-C050364AA631}" type="datetime1">
              <a:rPr lang="tr-TR" smtClean="0"/>
              <a:t>24.02.2022</a:t>
            </a:fld>
            <a:endParaRPr lang="tr-TR"/>
          </a:p>
        </p:txBody>
      </p:sp>
      <p:sp>
        <p:nvSpPr>
          <p:cNvPr id="20" name="Altbilgi Yer Tutucusu 19"/>
          <p:cNvSpPr>
            <a:spLocks noGrp="1"/>
          </p:cNvSpPr>
          <p:nvPr>
            <p:ph type="ftr" sz="quarter" idx="11"/>
          </p:nvPr>
        </p:nvSpPr>
        <p:spPr/>
        <p:txBody>
          <a:bodyPr/>
          <a:lstStyle>
            <a:extLst/>
          </a:lstStyle>
          <a:p>
            <a:r>
              <a:rPr lang="tr-TR" smtClean="0"/>
              <a:t>Kaynak: https://morcati.org.tr</a:t>
            </a:r>
            <a:endParaRPr lang="tr-TR"/>
          </a:p>
        </p:txBody>
      </p:sp>
      <p:sp>
        <p:nvSpPr>
          <p:cNvPr id="10" name="Slayt Numarası Yer Tutucusu 9"/>
          <p:cNvSpPr>
            <a:spLocks noGrp="1"/>
          </p:cNvSpPr>
          <p:nvPr>
            <p:ph type="sldNum" sz="quarter" idx="12"/>
          </p:nvPr>
        </p:nvSpPr>
        <p:spPr/>
        <p:txBody>
          <a:bodyPr/>
          <a:lstStyle>
            <a:extLst/>
          </a:lstStyle>
          <a:p>
            <a:fld id="{06DF4D8F-74C9-4AF9-B227-F38B49976DB6}" type="slidenum">
              <a:rPr lang="tr-TR" smtClean="0"/>
              <a:t>‹#›</a:t>
            </a:fld>
            <a:endParaRPr lang="tr-TR"/>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36FB34D5-A966-4B03-8242-FAB06FCD4701}" type="datetime1">
              <a:rPr lang="tr-TR" smtClean="0"/>
              <a:t>24.02.2022</a:t>
            </a:fld>
            <a:endParaRPr lang="tr-TR"/>
          </a:p>
        </p:txBody>
      </p:sp>
      <p:sp>
        <p:nvSpPr>
          <p:cNvPr id="5" name="Altbilgi Yer Tutucusu 4"/>
          <p:cNvSpPr>
            <a:spLocks noGrp="1"/>
          </p:cNvSpPr>
          <p:nvPr>
            <p:ph type="ftr" sz="quarter" idx="11"/>
          </p:nvPr>
        </p:nvSpPr>
        <p:spPr/>
        <p:txBody>
          <a:bodyPr/>
          <a:lstStyle>
            <a:extLst/>
          </a:lstStyle>
          <a:p>
            <a:r>
              <a:rPr lang="tr-TR" smtClean="0"/>
              <a:t>Kaynak: https://morcati.org.tr</a:t>
            </a:r>
            <a:endParaRPr lang="tr-TR"/>
          </a:p>
        </p:txBody>
      </p:sp>
      <p:sp>
        <p:nvSpPr>
          <p:cNvPr id="6" name="Slayt Numarası Yer Tutucusu 5"/>
          <p:cNvSpPr>
            <a:spLocks noGrp="1"/>
          </p:cNvSpPr>
          <p:nvPr>
            <p:ph type="sldNum" sz="quarter" idx="12"/>
          </p:nvPr>
        </p:nvSpPr>
        <p:spPr/>
        <p:txBody>
          <a:bodyPr/>
          <a:lstStyle>
            <a:extLst/>
          </a:lstStyle>
          <a:p>
            <a:fld id="{06DF4D8F-74C9-4AF9-B227-F38B49976DB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9144000" y="274640"/>
            <a:ext cx="2438400" cy="5851525"/>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524000" y="274641"/>
            <a:ext cx="7416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A027CE2-DD7B-49F0-91EE-DE6B93D7C63A}" type="datetime1">
              <a:rPr lang="tr-TR" smtClean="0"/>
              <a:t>24.02.2022</a:t>
            </a:fld>
            <a:endParaRPr lang="tr-TR"/>
          </a:p>
        </p:txBody>
      </p:sp>
      <p:sp>
        <p:nvSpPr>
          <p:cNvPr id="5" name="Altbilgi Yer Tutucusu 4"/>
          <p:cNvSpPr>
            <a:spLocks noGrp="1"/>
          </p:cNvSpPr>
          <p:nvPr>
            <p:ph type="ftr" sz="quarter" idx="11"/>
          </p:nvPr>
        </p:nvSpPr>
        <p:spPr/>
        <p:txBody>
          <a:bodyPr/>
          <a:lstStyle>
            <a:extLst/>
          </a:lstStyle>
          <a:p>
            <a:r>
              <a:rPr lang="tr-TR" smtClean="0"/>
              <a:t>Kaynak: https://morcati.org.tr</a:t>
            </a:r>
            <a:endParaRPr lang="tr-TR"/>
          </a:p>
        </p:txBody>
      </p:sp>
      <p:sp>
        <p:nvSpPr>
          <p:cNvPr id="6" name="Slayt Numarası Yer Tutucusu 5"/>
          <p:cNvSpPr>
            <a:spLocks noGrp="1"/>
          </p:cNvSpPr>
          <p:nvPr>
            <p:ph type="sldNum" sz="quarter" idx="12"/>
          </p:nvPr>
        </p:nvSpPr>
        <p:spPr/>
        <p:txBody>
          <a:bodyPr/>
          <a:lstStyle>
            <a:extLst/>
          </a:lstStyle>
          <a:p>
            <a:fld id="{06DF4D8F-74C9-4AF9-B227-F38B49976DB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086A3A2F-A890-4B7B-A98B-CF5CD371B16B}" type="datetime1">
              <a:rPr lang="tr-TR" smtClean="0"/>
              <a:t>24.02.2022</a:t>
            </a:fld>
            <a:endParaRPr lang="tr-TR"/>
          </a:p>
        </p:txBody>
      </p:sp>
      <p:sp>
        <p:nvSpPr>
          <p:cNvPr id="5" name="Altbilgi Yer Tutucusu 4"/>
          <p:cNvSpPr>
            <a:spLocks noGrp="1"/>
          </p:cNvSpPr>
          <p:nvPr>
            <p:ph type="ftr" sz="quarter" idx="11"/>
          </p:nvPr>
        </p:nvSpPr>
        <p:spPr/>
        <p:txBody>
          <a:bodyPr/>
          <a:lstStyle>
            <a:extLst/>
          </a:lstStyle>
          <a:p>
            <a:r>
              <a:rPr lang="tr-TR" smtClean="0"/>
              <a:t>Kaynak: https://morcati.org.tr</a:t>
            </a:r>
            <a:endParaRPr lang="tr-TR"/>
          </a:p>
        </p:txBody>
      </p:sp>
      <p:sp>
        <p:nvSpPr>
          <p:cNvPr id="6" name="Slayt Numarası Yer Tutucusu 5"/>
          <p:cNvSpPr>
            <a:spLocks noGrp="1"/>
          </p:cNvSpPr>
          <p:nvPr>
            <p:ph type="sldNum" sz="quarter" idx="12"/>
          </p:nvPr>
        </p:nvSpPr>
        <p:spPr/>
        <p:txBody>
          <a:bodyPr/>
          <a:lstStyle>
            <a:extLst/>
          </a:lstStyle>
          <a:p>
            <a:fld id="{06DF4D8F-74C9-4AF9-B227-F38B49976DB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ABCB8AB1-7415-466C-88E1-C323BC69B1C3}" type="datetime1">
              <a:rPr lang="tr-TR" smtClean="0"/>
              <a:t>24.02.2022</a:t>
            </a:fld>
            <a:endParaRPr lang="tr-TR"/>
          </a:p>
        </p:txBody>
      </p:sp>
      <p:sp>
        <p:nvSpPr>
          <p:cNvPr id="5" name="Altbilgi Yer Tutucusu 4"/>
          <p:cNvSpPr>
            <a:spLocks noGrp="1"/>
          </p:cNvSpPr>
          <p:nvPr>
            <p:ph type="ftr" sz="quarter" idx="11"/>
          </p:nvPr>
        </p:nvSpPr>
        <p:spPr/>
        <p:txBody>
          <a:bodyPr/>
          <a:lstStyle>
            <a:extLst/>
          </a:lstStyle>
          <a:p>
            <a:r>
              <a:rPr lang="tr-TR" smtClean="0"/>
              <a:t>Kaynak: https://morcati.org.tr</a:t>
            </a:r>
            <a:endParaRPr lang="tr-TR"/>
          </a:p>
        </p:txBody>
      </p:sp>
      <p:sp>
        <p:nvSpPr>
          <p:cNvPr id="6" name="Slayt Numarası Yer Tutucusu 5"/>
          <p:cNvSpPr>
            <a:spLocks noGrp="1"/>
          </p:cNvSpPr>
          <p:nvPr>
            <p:ph type="sldNum" sz="quarter" idx="12"/>
          </p:nvPr>
        </p:nvSpPr>
        <p:spPr/>
        <p:txBody>
          <a:bodyPr/>
          <a:lstStyle>
            <a:extLst/>
          </a:lstStyle>
          <a:p>
            <a:fld id="{06DF4D8F-74C9-4AF9-B227-F38B49976DB6}" type="slidenum">
              <a:rPr lang="tr-TR" smtClean="0"/>
              <a:t>‹#›</a:t>
            </a:fld>
            <a:endParaRPr lang="tr-TR"/>
          </a:p>
        </p:txBody>
      </p:sp>
      <p:sp>
        <p:nvSpPr>
          <p:cNvPr id="10" name="Dikdörtgen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914144" y="274320"/>
            <a:ext cx="9997440" cy="114300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89FEA102-6918-46B4-B7E7-E6BA1DA9B8B3}" type="datetime1">
              <a:rPr lang="tr-TR" smtClean="0"/>
              <a:t>24.02.2022</a:t>
            </a:fld>
            <a:endParaRPr lang="tr-TR"/>
          </a:p>
        </p:txBody>
      </p:sp>
      <p:sp>
        <p:nvSpPr>
          <p:cNvPr id="6" name="Altbilgi Yer Tutucusu 5"/>
          <p:cNvSpPr>
            <a:spLocks noGrp="1"/>
          </p:cNvSpPr>
          <p:nvPr>
            <p:ph type="ftr" sz="quarter" idx="11"/>
          </p:nvPr>
        </p:nvSpPr>
        <p:spPr/>
        <p:txBody>
          <a:bodyPr/>
          <a:lstStyle>
            <a:extLst/>
          </a:lstStyle>
          <a:p>
            <a:r>
              <a:rPr lang="tr-TR" smtClean="0"/>
              <a:t>Kaynak: https://morcati.org.tr</a:t>
            </a:r>
            <a:endParaRPr lang="tr-TR"/>
          </a:p>
        </p:txBody>
      </p:sp>
      <p:sp>
        <p:nvSpPr>
          <p:cNvPr id="7" name="Slayt Numarası Yer Tutucusu 6"/>
          <p:cNvSpPr>
            <a:spLocks noGrp="1"/>
          </p:cNvSpPr>
          <p:nvPr>
            <p:ph type="sldNum" sz="quarter" idx="12"/>
          </p:nvPr>
        </p:nvSpPr>
        <p:spPr/>
        <p:txBody>
          <a:bodyPr/>
          <a:lstStyle>
            <a:extLst/>
          </a:lstStyle>
          <a:p>
            <a:fld id="{06DF4D8F-74C9-4AF9-B227-F38B49976DB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A849BD54-D80B-4123-B6A1-4CFAFE41D32F}" type="datetime1">
              <a:rPr lang="tr-TR" smtClean="0"/>
              <a:t>24.02.2022</a:t>
            </a:fld>
            <a:endParaRPr lang="tr-TR"/>
          </a:p>
        </p:txBody>
      </p:sp>
      <p:sp>
        <p:nvSpPr>
          <p:cNvPr id="8" name="Altbilgi Yer Tutucusu 7"/>
          <p:cNvSpPr>
            <a:spLocks noGrp="1"/>
          </p:cNvSpPr>
          <p:nvPr>
            <p:ph type="ftr" sz="quarter" idx="11"/>
          </p:nvPr>
        </p:nvSpPr>
        <p:spPr/>
        <p:txBody>
          <a:bodyPr/>
          <a:lstStyle>
            <a:extLst/>
          </a:lstStyle>
          <a:p>
            <a:r>
              <a:rPr lang="tr-TR" smtClean="0"/>
              <a:t>Kaynak: https://morcati.org.tr</a:t>
            </a:r>
            <a:endParaRPr lang="tr-TR"/>
          </a:p>
        </p:txBody>
      </p:sp>
      <p:sp>
        <p:nvSpPr>
          <p:cNvPr id="9" name="Slayt Numarası Yer Tutucusu 8"/>
          <p:cNvSpPr>
            <a:spLocks noGrp="1"/>
          </p:cNvSpPr>
          <p:nvPr>
            <p:ph type="sldNum" sz="quarter" idx="12"/>
          </p:nvPr>
        </p:nvSpPr>
        <p:spPr/>
        <p:txBody>
          <a:bodyPr/>
          <a:lstStyle>
            <a:extLst/>
          </a:lstStyle>
          <a:p>
            <a:fld id="{06DF4D8F-74C9-4AF9-B227-F38B49976DB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914144" y="274320"/>
            <a:ext cx="9997440" cy="114300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2223CAF8-7ACB-43F0-B58C-4ED8B41BAE1E}" type="datetime1">
              <a:rPr lang="tr-TR" smtClean="0"/>
              <a:t>24.02.2022</a:t>
            </a:fld>
            <a:endParaRPr lang="tr-TR"/>
          </a:p>
        </p:txBody>
      </p:sp>
      <p:sp>
        <p:nvSpPr>
          <p:cNvPr id="4" name="Altbilgi Yer Tutucusu 3"/>
          <p:cNvSpPr>
            <a:spLocks noGrp="1"/>
          </p:cNvSpPr>
          <p:nvPr>
            <p:ph type="ftr" sz="quarter" idx="11"/>
          </p:nvPr>
        </p:nvSpPr>
        <p:spPr/>
        <p:txBody>
          <a:bodyPr/>
          <a:lstStyle>
            <a:extLst/>
          </a:lstStyle>
          <a:p>
            <a:r>
              <a:rPr lang="tr-TR" smtClean="0"/>
              <a:t>Kaynak: https://morcati.org.tr</a:t>
            </a:r>
            <a:endParaRPr lang="tr-TR"/>
          </a:p>
        </p:txBody>
      </p:sp>
      <p:sp>
        <p:nvSpPr>
          <p:cNvPr id="5" name="Slayt Numarası Yer Tutucusu 4"/>
          <p:cNvSpPr>
            <a:spLocks noGrp="1"/>
          </p:cNvSpPr>
          <p:nvPr>
            <p:ph type="sldNum" sz="quarter" idx="12"/>
          </p:nvPr>
        </p:nvSpPr>
        <p:spPr/>
        <p:txBody>
          <a:bodyPr/>
          <a:lstStyle>
            <a:extLst/>
          </a:lstStyle>
          <a:p>
            <a:fld id="{06DF4D8F-74C9-4AF9-B227-F38B49976DB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958B56CB-E212-45CE-A51F-0395568BD6B8}" type="datetime1">
              <a:rPr lang="tr-TR" smtClean="0"/>
              <a:t>24.02.2022</a:t>
            </a:fld>
            <a:endParaRPr lang="tr-TR"/>
          </a:p>
        </p:txBody>
      </p:sp>
      <p:sp>
        <p:nvSpPr>
          <p:cNvPr id="3" name="Altbilgi Yer Tutucusu 2"/>
          <p:cNvSpPr>
            <a:spLocks noGrp="1"/>
          </p:cNvSpPr>
          <p:nvPr>
            <p:ph type="ftr" sz="quarter" idx="11"/>
          </p:nvPr>
        </p:nvSpPr>
        <p:spPr/>
        <p:txBody>
          <a:bodyPr/>
          <a:lstStyle>
            <a:extLst/>
          </a:lstStyle>
          <a:p>
            <a:r>
              <a:rPr lang="tr-TR" smtClean="0"/>
              <a:t>Kaynak: https://morcati.org.tr</a:t>
            </a:r>
            <a:endParaRPr lang="tr-TR"/>
          </a:p>
        </p:txBody>
      </p:sp>
      <p:sp>
        <p:nvSpPr>
          <p:cNvPr id="4" name="Slayt Numarası Yer Tutucusu 3"/>
          <p:cNvSpPr>
            <a:spLocks noGrp="1"/>
          </p:cNvSpPr>
          <p:nvPr>
            <p:ph type="sldNum" sz="quarter" idx="12"/>
          </p:nvPr>
        </p:nvSpPr>
        <p:spPr/>
        <p:txBody>
          <a:bodyPr/>
          <a:lstStyle>
            <a:extLst/>
          </a:lstStyle>
          <a:p>
            <a:fld id="{06DF4D8F-74C9-4AF9-B227-F38B49976DB6}" type="slidenum">
              <a:rPr lang="tr-TR" smtClean="0"/>
              <a:t>‹#›</a:t>
            </a:fld>
            <a:endParaRPr lang="tr-TR"/>
          </a:p>
        </p:txBody>
      </p:sp>
      <p:sp>
        <p:nvSpPr>
          <p:cNvPr id="6" name="Dikdörtgen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AC32B8FF-F004-4EFC-992D-76059604BF21}" type="datetime1">
              <a:rPr lang="tr-TR" smtClean="0"/>
              <a:t>24.02.2022</a:t>
            </a:fld>
            <a:endParaRPr lang="tr-TR"/>
          </a:p>
        </p:txBody>
      </p:sp>
      <p:sp>
        <p:nvSpPr>
          <p:cNvPr id="6" name="Altbilgi Yer Tutucusu 5"/>
          <p:cNvSpPr>
            <a:spLocks noGrp="1"/>
          </p:cNvSpPr>
          <p:nvPr>
            <p:ph type="ftr" sz="quarter" idx="11"/>
          </p:nvPr>
        </p:nvSpPr>
        <p:spPr/>
        <p:txBody>
          <a:bodyPr/>
          <a:lstStyle>
            <a:extLst/>
          </a:lstStyle>
          <a:p>
            <a:r>
              <a:rPr lang="tr-TR" smtClean="0"/>
              <a:t>Kaynak: https://morcati.org.tr</a:t>
            </a:r>
            <a:endParaRPr lang="tr-TR"/>
          </a:p>
        </p:txBody>
      </p:sp>
      <p:sp>
        <p:nvSpPr>
          <p:cNvPr id="7" name="Slayt Numarası Yer Tutucusu 6"/>
          <p:cNvSpPr>
            <a:spLocks noGrp="1"/>
          </p:cNvSpPr>
          <p:nvPr>
            <p:ph type="sldNum" sz="quarter" idx="12"/>
          </p:nvPr>
        </p:nvSpPr>
        <p:spPr/>
        <p:txBody>
          <a:bodyPr/>
          <a:lstStyle>
            <a:extLst/>
          </a:lstStyle>
          <a:p>
            <a:fld id="{06DF4D8F-74C9-4AF9-B227-F38B49976DB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F266329D-C6EB-466F-BF13-548389808E3C}" type="datetime1">
              <a:rPr lang="tr-TR" smtClean="0"/>
              <a:t>24.02.2022</a:t>
            </a:fld>
            <a:endParaRPr lang="tr-TR"/>
          </a:p>
        </p:txBody>
      </p:sp>
      <p:sp>
        <p:nvSpPr>
          <p:cNvPr id="6" name="Altbilgi Yer Tutucusu 5"/>
          <p:cNvSpPr>
            <a:spLocks noGrp="1"/>
          </p:cNvSpPr>
          <p:nvPr>
            <p:ph type="ftr" sz="quarter" idx="11"/>
          </p:nvPr>
        </p:nvSpPr>
        <p:spPr/>
        <p:txBody>
          <a:bodyPr/>
          <a:lstStyle>
            <a:extLst/>
          </a:lstStyle>
          <a:p>
            <a:r>
              <a:rPr lang="tr-TR" smtClean="0"/>
              <a:t>Kaynak: https://morcati.org.tr</a:t>
            </a:r>
            <a:endParaRPr lang="tr-TR"/>
          </a:p>
        </p:txBody>
      </p:sp>
      <p:sp>
        <p:nvSpPr>
          <p:cNvPr id="7" name="Slayt Numarası Yer Tutucusu 6"/>
          <p:cNvSpPr>
            <a:spLocks noGrp="1"/>
          </p:cNvSpPr>
          <p:nvPr>
            <p:ph type="sldNum" sz="quarter" idx="12"/>
          </p:nvPr>
        </p:nvSpPr>
        <p:spPr/>
        <p:txBody>
          <a:bodyPr/>
          <a:lstStyle>
            <a:extLst/>
          </a:lstStyle>
          <a:p>
            <a:fld id="{06DF4D8F-74C9-4AF9-B227-F38B49976DB6}" type="slidenum">
              <a:rPr lang="tr-TR" smtClean="0"/>
              <a:t>‹#›</a:t>
            </a:fld>
            <a:endParaRPr lang="tr-TR"/>
          </a:p>
        </p:txBody>
      </p:sp>
      <p:sp>
        <p:nvSpPr>
          <p:cNvPr id="8" name="Dikdörtgen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914144" y="274638"/>
            <a:ext cx="999744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07D660A-A1DE-4D51-A530-E5B13CF4C7EE}" type="datetime1">
              <a:rPr lang="tr-TR" smtClean="0"/>
              <a:t>24.02.2022</a:t>
            </a:fld>
            <a:endParaRPr lang="tr-TR"/>
          </a:p>
        </p:txBody>
      </p:sp>
      <p:sp>
        <p:nvSpPr>
          <p:cNvPr id="10" name="Altbilgi Yer Tutucusu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Kaynak: https://morcati.org.tr</a:t>
            </a:r>
            <a:endParaRPr lang="tr-TR"/>
          </a:p>
        </p:txBody>
      </p:sp>
      <p:sp>
        <p:nvSpPr>
          <p:cNvPr id="22" name="Slayt Numarası Yer Tutucusu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6DF4D8F-74C9-4AF9-B227-F38B49976DB6}" type="slidenum">
              <a:rPr lang="tr-TR" smtClean="0"/>
              <a:t>‹#›</a:t>
            </a:fld>
            <a:endParaRPr lang="tr-TR"/>
          </a:p>
        </p:txBody>
      </p:sp>
      <p:sp>
        <p:nvSpPr>
          <p:cNvPr id="15" name="Dikdörtgen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910080" y="359897"/>
            <a:ext cx="7488753" cy="3717427"/>
          </a:xfrm>
        </p:spPr>
        <p:txBody>
          <a:bodyPr>
            <a:normAutofit/>
          </a:bodyPr>
          <a:lstStyle/>
          <a:p>
            <a:r>
              <a:rPr lang="tr-TR" sz="4800" b="1" i="1" dirty="0" smtClean="0">
                <a:solidFill>
                  <a:schemeClr val="accent1"/>
                </a:solidFill>
                <a:effectLst/>
                <a:latin typeface="Trebuchet MS" pitchFamily="34" charset="0"/>
                <a:ea typeface="MS Gothic" pitchFamily="49" charset="-128"/>
              </a:rPr>
              <a:t>KADINA YÖNELİK ŞİDDETLE MÜCADELE</a:t>
            </a:r>
            <a:endParaRPr lang="tr-TR" sz="4800" b="1" i="1" dirty="0">
              <a:solidFill>
                <a:schemeClr val="accent1"/>
              </a:solidFill>
              <a:effectLst/>
              <a:latin typeface="Trebuchet MS" pitchFamily="34" charset="0"/>
              <a:ea typeface="MS Gothic" pitchFamily="49" charset="-128"/>
            </a:endParaRPr>
          </a:p>
        </p:txBody>
      </p:sp>
      <p:sp>
        <p:nvSpPr>
          <p:cNvPr id="3" name="Veri Yer Tutucusu 2"/>
          <p:cNvSpPr>
            <a:spLocks noGrp="1"/>
          </p:cNvSpPr>
          <p:nvPr>
            <p:ph type="dt" sz="half" idx="10"/>
          </p:nvPr>
        </p:nvSpPr>
        <p:spPr/>
        <p:txBody>
          <a:bodyPr/>
          <a:lstStyle/>
          <a:p>
            <a:fld id="{092DE577-3A0F-400F-AD30-9B58D0EB0557}" type="datetime1">
              <a:rPr lang="tr-TR" smtClean="0"/>
              <a:t>24.02.2022</a:t>
            </a:fld>
            <a:endParaRPr lang="tr-TR"/>
          </a:p>
        </p:txBody>
      </p:sp>
      <p:sp>
        <p:nvSpPr>
          <p:cNvPr id="4" name="Altbilgi Yer Tutucusu 3"/>
          <p:cNvSpPr>
            <a:spLocks noGrp="1"/>
          </p:cNvSpPr>
          <p:nvPr>
            <p:ph type="ftr" sz="quarter" idx="11"/>
          </p:nvPr>
        </p:nvSpPr>
        <p:spPr/>
        <p:txBody>
          <a:bodyPr/>
          <a:lstStyle/>
          <a:p>
            <a:r>
              <a:rPr lang="tr-TR" smtClean="0"/>
              <a:t>Kaynak: https://morcati.org.tr</a:t>
            </a:r>
            <a:endParaRPr lang="tr-TR"/>
          </a:p>
        </p:txBody>
      </p:sp>
      <p:sp>
        <p:nvSpPr>
          <p:cNvPr id="5" name="Slayt Numarası Yer Tutucusu 4"/>
          <p:cNvSpPr>
            <a:spLocks noGrp="1"/>
          </p:cNvSpPr>
          <p:nvPr>
            <p:ph type="sldNum" sz="quarter" idx="12"/>
          </p:nvPr>
        </p:nvSpPr>
        <p:spPr/>
        <p:txBody>
          <a:bodyPr/>
          <a:lstStyle/>
          <a:p>
            <a:fld id="{06DF4D8F-74C9-4AF9-B227-F38B49976DB6}" type="slidenum">
              <a:rPr lang="tr-TR" smtClean="0"/>
              <a:t>1</a:t>
            </a:fld>
            <a:endParaRPr lang="tr-TR"/>
          </a:p>
        </p:txBody>
      </p:sp>
    </p:spTree>
    <p:extLst>
      <p:ext uri="{BB962C8B-B14F-4D97-AF65-F5344CB8AC3E}">
        <p14:creationId xmlns:p14="http://schemas.microsoft.com/office/powerpoint/2010/main" val="16684732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693889" y="614953"/>
            <a:ext cx="9788577" cy="4582886"/>
          </a:xfrm>
        </p:spPr>
        <p:txBody>
          <a:bodyPr>
            <a:normAutofit fontScale="85000" lnSpcReduction="20000"/>
          </a:bodyPr>
          <a:lstStyle/>
          <a:p>
            <a:pPr algn="just" fontAlgn="base">
              <a:lnSpc>
                <a:spcPct val="170000"/>
              </a:lnSpc>
            </a:pPr>
            <a:r>
              <a:rPr lang="tr-TR" sz="3900" b="1" i="1" dirty="0">
                <a:solidFill>
                  <a:srgbClr val="676767"/>
                </a:solidFill>
                <a:effectLst/>
                <a:latin typeface="open sans" panose="020B0606030504020204" pitchFamily="34" charset="0"/>
              </a:rPr>
              <a:t>Flört şiddeti: </a:t>
            </a:r>
          </a:p>
          <a:p>
            <a:pPr algn="just" fontAlgn="base">
              <a:lnSpc>
                <a:spcPct val="170000"/>
              </a:lnSpc>
            </a:pPr>
            <a:r>
              <a:rPr lang="tr-TR" b="0" i="0" dirty="0">
                <a:solidFill>
                  <a:schemeClr val="accent2"/>
                </a:solidFill>
                <a:effectLst/>
                <a:latin typeface="open sans" panose="020B0606030504020204" pitchFamily="34" charset="0"/>
              </a:rPr>
              <a:t>Çok sayıda ergen ve genç kadın, yaşıtı olan erkek arkadaşı tarafından şiddete maruz kaldığı halde çoğunlukla yaşadıklarını anlamakta, anlamlandırmakta ve şiddetin belirtilerini tanımakta zorluk çekiyor. Flört şiddeti, korkutucu ve kafa karıştırıcı bir deneyimdir. İki kişinin birbirini “çift” olarak tanımlamasının ardından erkeğin, genç kadını kontrol etmeyi, denetlemeyi “hak” olarak görmesi, onun adına kararları vermek istemesiyle başlar.</a:t>
            </a:r>
          </a:p>
          <a:p>
            <a:pPr>
              <a:lnSpc>
                <a:spcPct val="170000"/>
              </a:lnSpc>
            </a:pPr>
            <a:endParaRPr lang="tr-TR" dirty="0"/>
          </a:p>
        </p:txBody>
      </p:sp>
      <p:sp>
        <p:nvSpPr>
          <p:cNvPr id="2" name="Veri Yer Tutucusu 1"/>
          <p:cNvSpPr>
            <a:spLocks noGrp="1"/>
          </p:cNvSpPr>
          <p:nvPr>
            <p:ph type="dt" sz="half" idx="10"/>
          </p:nvPr>
        </p:nvSpPr>
        <p:spPr/>
        <p:txBody>
          <a:bodyPr/>
          <a:lstStyle/>
          <a:p>
            <a:fld id="{443C402D-A97C-4EA2-B59F-4969AC63A725}" type="datetime1">
              <a:rPr lang="tr-TR" smtClean="0"/>
              <a:t>24.02.2022</a:t>
            </a:fld>
            <a:endParaRPr lang="tr-TR"/>
          </a:p>
        </p:txBody>
      </p:sp>
      <p:sp>
        <p:nvSpPr>
          <p:cNvPr id="4" name="Altbilgi Yer Tutucusu 3"/>
          <p:cNvSpPr>
            <a:spLocks noGrp="1"/>
          </p:cNvSpPr>
          <p:nvPr>
            <p:ph type="ftr" sz="quarter" idx="11"/>
          </p:nvPr>
        </p:nvSpPr>
        <p:spPr/>
        <p:txBody>
          <a:bodyPr/>
          <a:lstStyle/>
          <a:p>
            <a:r>
              <a:rPr lang="tr-TR" smtClean="0"/>
              <a:t>Kaynak: https://morcati.org.tr</a:t>
            </a:r>
            <a:endParaRPr lang="tr-TR"/>
          </a:p>
        </p:txBody>
      </p:sp>
      <p:sp>
        <p:nvSpPr>
          <p:cNvPr id="5" name="Slayt Numarası Yer Tutucusu 4"/>
          <p:cNvSpPr>
            <a:spLocks noGrp="1"/>
          </p:cNvSpPr>
          <p:nvPr>
            <p:ph type="sldNum" sz="quarter" idx="12"/>
          </p:nvPr>
        </p:nvSpPr>
        <p:spPr/>
        <p:txBody>
          <a:bodyPr/>
          <a:lstStyle/>
          <a:p>
            <a:fld id="{06DF4D8F-74C9-4AF9-B227-F38B49976DB6}" type="slidenum">
              <a:rPr lang="tr-TR" smtClean="0"/>
              <a:t>10</a:t>
            </a:fld>
            <a:endParaRPr lang="tr-TR"/>
          </a:p>
        </p:txBody>
      </p:sp>
    </p:spTree>
    <p:extLst>
      <p:ext uri="{BB962C8B-B14F-4D97-AF65-F5344CB8AC3E}">
        <p14:creationId xmlns:p14="http://schemas.microsoft.com/office/powerpoint/2010/main" val="1344308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E6BDBB04-BFFD-4A48-B072-890DCF2CC60D}"/>
              </a:ext>
            </a:extLst>
          </p:cNvPr>
          <p:cNvSpPr>
            <a:spLocks noGrp="1"/>
          </p:cNvSpPr>
          <p:nvPr>
            <p:ph type="ctrTitle"/>
          </p:nvPr>
        </p:nvSpPr>
        <p:spPr>
          <a:xfrm>
            <a:off x="1524000" y="1122363"/>
            <a:ext cx="9144000" cy="1655762"/>
          </a:xfrm>
        </p:spPr>
        <p:txBody>
          <a:bodyPr>
            <a:normAutofit/>
          </a:bodyPr>
          <a:lstStyle/>
          <a:p>
            <a:r>
              <a:rPr lang="tr-TR" b="0" i="0" dirty="0">
                <a:solidFill>
                  <a:srgbClr val="676767"/>
                </a:solidFill>
                <a:effectLst/>
                <a:latin typeface="open sans" panose="020B0606030504020204" pitchFamily="34" charset="0"/>
              </a:rPr>
              <a:t>Erkeklerin Şiddeti Kadınları Nasıl Etkiler?</a:t>
            </a:r>
            <a:endParaRPr lang="tr-TR" dirty="0"/>
          </a:p>
        </p:txBody>
      </p:sp>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592348" y="3429000"/>
            <a:ext cx="9622971" cy="1655762"/>
          </a:xfrm>
        </p:spPr>
        <p:txBody>
          <a:bodyPr>
            <a:normAutofit/>
          </a:bodyPr>
          <a:lstStyle/>
          <a:p>
            <a:pPr algn="l" fontAlgn="base"/>
            <a:r>
              <a:rPr lang="tr-TR" sz="2000" b="0" i="0" dirty="0">
                <a:solidFill>
                  <a:srgbClr val="FF0000"/>
                </a:solidFill>
                <a:effectLst/>
                <a:latin typeface="open sans" panose="020B0606030504020204" pitchFamily="34" charset="0"/>
              </a:rPr>
              <a:t>Şiddete maruz kalmanın, her kadında farklı etkileri görülebilir. </a:t>
            </a:r>
            <a:endParaRPr lang="tr-TR" sz="1300" dirty="0">
              <a:solidFill>
                <a:srgbClr val="FF0000"/>
              </a:solidFill>
            </a:endParaRPr>
          </a:p>
        </p:txBody>
      </p:sp>
      <p:sp>
        <p:nvSpPr>
          <p:cNvPr id="4" name="Veri Yer Tutucusu 3"/>
          <p:cNvSpPr>
            <a:spLocks noGrp="1"/>
          </p:cNvSpPr>
          <p:nvPr>
            <p:ph type="dt" sz="half" idx="10"/>
          </p:nvPr>
        </p:nvSpPr>
        <p:spPr/>
        <p:txBody>
          <a:bodyPr/>
          <a:lstStyle/>
          <a:p>
            <a:fld id="{3F0FAF43-B5EF-47F9-95F3-2C4954D0EE6A}" type="datetime1">
              <a:rPr lang="tr-TR" smtClean="0"/>
              <a:t>24.02.2022</a:t>
            </a:fld>
            <a:endParaRPr lang="tr-TR"/>
          </a:p>
        </p:txBody>
      </p:sp>
      <p:sp>
        <p:nvSpPr>
          <p:cNvPr id="5" name="Altbilgi Yer Tutucusu 4"/>
          <p:cNvSpPr>
            <a:spLocks noGrp="1"/>
          </p:cNvSpPr>
          <p:nvPr>
            <p:ph type="ftr" sz="quarter" idx="11"/>
          </p:nvPr>
        </p:nvSpPr>
        <p:spPr/>
        <p:txBody>
          <a:bodyPr/>
          <a:lstStyle/>
          <a:p>
            <a:r>
              <a:rPr lang="tr-TR" smtClean="0"/>
              <a:t>Kaynak: https://morcati.org.tr</a:t>
            </a:r>
            <a:endParaRPr lang="tr-TR"/>
          </a:p>
        </p:txBody>
      </p:sp>
      <p:sp>
        <p:nvSpPr>
          <p:cNvPr id="6" name="Slayt Numarası Yer Tutucusu 5"/>
          <p:cNvSpPr>
            <a:spLocks noGrp="1"/>
          </p:cNvSpPr>
          <p:nvPr>
            <p:ph type="sldNum" sz="quarter" idx="12"/>
          </p:nvPr>
        </p:nvSpPr>
        <p:spPr/>
        <p:txBody>
          <a:bodyPr/>
          <a:lstStyle/>
          <a:p>
            <a:fld id="{06DF4D8F-74C9-4AF9-B227-F38B49976DB6}" type="slidenum">
              <a:rPr lang="tr-TR" smtClean="0"/>
              <a:t>11</a:t>
            </a:fld>
            <a:endParaRPr lang="tr-TR"/>
          </a:p>
        </p:txBody>
      </p:sp>
    </p:spTree>
    <p:extLst>
      <p:ext uri="{BB962C8B-B14F-4D97-AF65-F5344CB8AC3E}">
        <p14:creationId xmlns:p14="http://schemas.microsoft.com/office/powerpoint/2010/main" val="94635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524000" y="1638300"/>
            <a:ext cx="9144000" cy="3581400"/>
          </a:xfrm>
        </p:spPr>
        <p:txBody>
          <a:bodyPr>
            <a:normAutofit/>
          </a:bodyPr>
          <a:lstStyle/>
          <a:p>
            <a:pPr algn="just" fontAlgn="base">
              <a:lnSpc>
                <a:spcPct val="170000"/>
              </a:lnSpc>
            </a:pPr>
            <a:r>
              <a:rPr lang="tr-TR" b="1" i="0" dirty="0">
                <a:solidFill>
                  <a:srgbClr val="676767"/>
                </a:solidFill>
                <a:effectLst/>
                <a:latin typeface="open sans" panose="020B0606030504020204" pitchFamily="34" charset="0"/>
              </a:rPr>
              <a:t>Psikolojik etkileri:</a:t>
            </a:r>
            <a:r>
              <a:rPr lang="tr-TR" b="0" i="0" dirty="0">
                <a:solidFill>
                  <a:srgbClr val="676767"/>
                </a:solidFill>
                <a:effectLst/>
                <a:latin typeface="open sans" panose="020B0606030504020204" pitchFamily="34" charset="0"/>
              </a:rPr>
              <a:t> </a:t>
            </a:r>
          </a:p>
          <a:p>
            <a:pPr algn="just" fontAlgn="base">
              <a:lnSpc>
                <a:spcPct val="170000"/>
              </a:lnSpc>
            </a:pPr>
            <a:r>
              <a:rPr lang="tr-TR" b="0" i="0" dirty="0">
                <a:solidFill>
                  <a:schemeClr val="accent1">
                    <a:lumMod val="60000"/>
                    <a:lumOff val="40000"/>
                  </a:schemeClr>
                </a:solidFill>
                <a:effectLst/>
                <a:latin typeface="open sans" panose="020B0606030504020204" pitchFamily="34" charset="0"/>
              </a:rPr>
              <a:t>Korku, suçluluk, utanç, güçsüzlük, yalnızlık ve çaresizlik hissetme, başkasına güvenmekte zorlanma, kendine olan saygıyı ve güveni kaybetme, kendini önemsiz </a:t>
            </a:r>
            <a:r>
              <a:rPr lang="tr-TR" b="0" i="0" dirty="0" smtClean="0">
                <a:solidFill>
                  <a:schemeClr val="accent1">
                    <a:lumMod val="60000"/>
                    <a:lumOff val="40000"/>
                  </a:schemeClr>
                </a:solidFill>
                <a:effectLst/>
                <a:latin typeface="open sans" panose="020B0606030504020204" pitchFamily="34" charset="0"/>
              </a:rPr>
              <a:t>hissetme vb.</a:t>
            </a:r>
            <a:endParaRPr lang="tr-TR" b="0" i="0" dirty="0">
              <a:solidFill>
                <a:schemeClr val="accent1">
                  <a:lumMod val="60000"/>
                  <a:lumOff val="40000"/>
                </a:schemeClr>
              </a:solidFill>
              <a:effectLst/>
              <a:latin typeface="open sans" panose="020B0606030504020204" pitchFamily="34" charset="0"/>
            </a:endParaRPr>
          </a:p>
          <a:p>
            <a:pPr>
              <a:lnSpc>
                <a:spcPct val="170000"/>
              </a:lnSpc>
            </a:pPr>
            <a:endParaRPr lang="tr-TR" dirty="0"/>
          </a:p>
        </p:txBody>
      </p:sp>
      <p:sp>
        <p:nvSpPr>
          <p:cNvPr id="2" name="Veri Yer Tutucusu 1"/>
          <p:cNvSpPr>
            <a:spLocks noGrp="1"/>
          </p:cNvSpPr>
          <p:nvPr>
            <p:ph type="dt" sz="half" idx="10"/>
          </p:nvPr>
        </p:nvSpPr>
        <p:spPr/>
        <p:txBody>
          <a:bodyPr/>
          <a:lstStyle/>
          <a:p>
            <a:fld id="{21305653-614F-41B3-83CF-6BFFD8A56E60}" type="datetime1">
              <a:rPr lang="tr-TR" smtClean="0"/>
              <a:t>24.02.2022</a:t>
            </a:fld>
            <a:endParaRPr lang="tr-TR"/>
          </a:p>
        </p:txBody>
      </p:sp>
      <p:sp>
        <p:nvSpPr>
          <p:cNvPr id="4" name="Altbilgi Yer Tutucusu 3"/>
          <p:cNvSpPr>
            <a:spLocks noGrp="1"/>
          </p:cNvSpPr>
          <p:nvPr>
            <p:ph type="ftr" sz="quarter" idx="11"/>
          </p:nvPr>
        </p:nvSpPr>
        <p:spPr/>
        <p:txBody>
          <a:bodyPr/>
          <a:lstStyle/>
          <a:p>
            <a:r>
              <a:rPr lang="tr-TR" smtClean="0"/>
              <a:t>Kaynak: https://morcati.org.tr</a:t>
            </a:r>
            <a:endParaRPr lang="tr-TR"/>
          </a:p>
        </p:txBody>
      </p:sp>
      <p:sp>
        <p:nvSpPr>
          <p:cNvPr id="5" name="Slayt Numarası Yer Tutucusu 4"/>
          <p:cNvSpPr>
            <a:spLocks noGrp="1"/>
          </p:cNvSpPr>
          <p:nvPr>
            <p:ph type="sldNum" sz="quarter" idx="12"/>
          </p:nvPr>
        </p:nvSpPr>
        <p:spPr/>
        <p:txBody>
          <a:bodyPr/>
          <a:lstStyle/>
          <a:p>
            <a:fld id="{06DF4D8F-74C9-4AF9-B227-F38B49976DB6}" type="slidenum">
              <a:rPr lang="tr-TR" smtClean="0"/>
              <a:t>12</a:t>
            </a:fld>
            <a:endParaRPr lang="tr-TR"/>
          </a:p>
        </p:txBody>
      </p:sp>
    </p:spTree>
    <p:extLst>
      <p:ext uri="{BB962C8B-B14F-4D97-AF65-F5344CB8AC3E}">
        <p14:creationId xmlns:p14="http://schemas.microsoft.com/office/powerpoint/2010/main" val="2594651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524000" y="1360714"/>
            <a:ext cx="9144000" cy="3897086"/>
          </a:xfrm>
        </p:spPr>
        <p:txBody>
          <a:bodyPr>
            <a:noAutofit/>
          </a:bodyPr>
          <a:lstStyle/>
          <a:p>
            <a:pPr algn="just" fontAlgn="base">
              <a:lnSpc>
                <a:spcPct val="160000"/>
              </a:lnSpc>
            </a:pPr>
            <a:r>
              <a:rPr lang="tr-TR" sz="2200" b="1" i="0" dirty="0">
                <a:solidFill>
                  <a:srgbClr val="676767"/>
                </a:solidFill>
                <a:effectLst/>
                <a:latin typeface="open sans" panose="020B0606030504020204" pitchFamily="34" charset="0"/>
              </a:rPr>
              <a:t>Fiziksel etkileri:</a:t>
            </a:r>
          </a:p>
          <a:p>
            <a:pPr algn="just" fontAlgn="base">
              <a:lnSpc>
                <a:spcPct val="160000"/>
              </a:lnSpc>
            </a:pPr>
            <a:r>
              <a:rPr lang="tr-TR" sz="2200" b="0" i="0" dirty="0">
                <a:solidFill>
                  <a:srgbClr val="676767"/>
                </a:solidFill>
                <a:effectLst/>
                <a:latin typeface="open sans" panose="020B0606030504020204" pitchFamily="34" charset="0"/>
              </a:rPr>
              <a:t> </a:t>
            </a:r>
            <a:r>
              <a:rPr lang="tr-TR" sz="2200" b="0" i="0" dirty="0">
                <a:solidFill>
                  <a:schemeClr val="accent1">
                    <a:lumMod val="60000"/>
                    <a:lumOff val="40000"/>
                  </a:schemeClr>
                </a:solidFill>
                <a:effectLst/>
                <a:latin typeface="open sans" panose="020B0606030504020204" pitchFamily="34" charset="0"/>
              </a:rPr>
              <a:t>Yaralanmalar, kalıcı sakatlıklar, ölüm</a:t>
            </a:r>
            <a:r>
              <a:rPr lang="tr-TR" sz="2200" b="0" i="0" dirty="0" smtClean="0">
                <a:solidFill>
                  <a:schemeClr val="accent1">
                    <a:lumMod val="60000"/>
                    <a:lumOff val="40000"/>
                  </a:schemeClr>
                </a:solidFill>
                <a:effectLst/>
                <a:latin typeface="open sans" panose="020B0606030504020204" pitchFamily="34" charset="0"/>
              </a:rPr>
              <a:t>, düzenli </a:t>
            </a:r>
            <a:r>
              <a:rPr lang="tr-TR" sz="2200" b="0" i="0" dirty="0">
                <a:solidFill>
                  <a:schemeClr val="accent1">
                    <a:lumMod val="60000"/>
                    <a:lumOff val="40000"/>
                  </a:schemeClr>
                </a:solidFill>
                <a:effectLst/>
                <a:latin typeface="open sans" panose="020B0606030504020204" pitchFamily="34" charset="0"/>
              </a:rPr>
              <a:t>beslenememe, sağlık sorunlarının ihmal </a:t>
            </a:r>
            <a:r>
              <a:rPr lang="tr-TR" sz="2200" b="0" i="0" dirty="0" smtClean="0">
                <a:solidFill>
                  <a:schemeClr val="accent1">
                    <a:lumMod val="60000"/>
                    <a:lumOff val="40000"/>
                  </a:schemeClr>
                </a:solidFill>
                <a:effectLst/>
                <a:latin typeface="open sans" panose="020B0606030504020204" pitchFamily="34" charset="0"/>
              </a:rPr>
              <a:t>edilmesi vb.</a:t>
            </a:r>
          </a:p>
          <a:p>
            <a:pPr algn="just" fontAlgn="base">
              <a:lnSpc>
                <a:spcPct val="160000"/>
              </a:lnSpc>
            </a:pPr>
            <a:endParaRPr lang="tr-TR" sz="2200" b="1" i="0" dirty="0" smtClean="0">
              <a:solidFill>
                <a:srgbClr val="676767"/>
              </a:solidFill>
              <a:effectLst/>
              <a:latin typeface="open sans" panose="020B0606030504020204" pitchFamily="34" charset="0"/>
            </a:endParaRPr>
          </a:p>
          <a:p>
            <a:pPr algn="just" fontAlgn="base">
              <a:lnSpc>
                <a:spcPct val="160000"/>
              </a:lnSpc>
            </a:pPr>
            <a:r>
              <a:rPr lang="tr-TR" sz="2200" b="1" i="0" dirty="0" smtClean="0">
                <a:solidFill>
                  <a:srgbClr val="676767"/>
                </a:solidFill>
                <a:effectLst/>
                <a:latin typeface="open sans" panose="020B0606030504020204" pitchFamily="34" charset="0"/>
              </a:rPr>
              <a:t>Toplumsal </a:t>
            </a:r>
            <a:r>
              <a:rPr lang="tr-TR" sz="2200" b="1" i="0" dirty="0">
                <a:solidFill>
                  <a:srgbClr val="676767"/>
                </a:solidFill>
                <a:effectLst/>
                <a:latin typeface="open sans" panose="020B0606030504020204" pitchFamily="34" charset="0"/>
              </a:rPr>
              <a:t>etkileri:</a:t>
            </a:r>
            <a:r>
              <a:rPr lang="tr-TR" sz="2200" b="0" i="0" dirty="0">
                <a:solidFill>
                  <a:srgbClr val="676767"/>
                </a:solidFill>
                <a:effectLst/>
                <a:latin typeface="open sans" panose="020B0606030504020204" pitchFamily="34" charset="0"/>
              </a:rPr>
              <a:t> </a:t>
            </a:r>
          </a:p>
          <a:p>
            <a:pPr algn="just" fontAlgn="base">
              <a:lnSpc>
                <a:spcPct val="160000"/>
              </a:lnSpc>
            </a:pPr>
            <a:r>
              <a:rPr lang="tr-TR" sz="2200" b="0" i="0" dirty="0">
                <a:solidFill>
                  <a:schemeClr val="accent1">
                    <a:lumMod val="60000"/>
                    <a:lumOff val="40000"/>
                  </a:schemeClr>
                </a:solidFill>
                <a:effectLst/>
                <a:latin typeface="open sans" panose="020B0606030504020204" pitchFamily="34" charset="0"/>
              </a:rPr>
              <a:t>Toplumsal izolasyon, erken evlilik, erken annelik, anne ve bebek kaybı, ciddi oranda okul ve iş </a:t>
            </a:r>
            <a:r>
              <a:rPr lang="tr-TR" sz="2200" b="0" i="0" dirty="0" smtClean="0">
                <a:solidFill>
                  <a:schemeClr val="accent1">
                    <a:lumMod val="60000"/>
                    <a:lumOff val="40000"/>
                  </a:schemeClr>
                </a:solidFill>
                <a:effectLst/>
                <a:latin typeface="open sans" panose="020B0606030504020204" pitchFamily="34" charset="0"/>
              </a:rPr>
              <a:t>devamsızlıkları</a:t>
            </a:r>
            <a:r>
              <a:rPr lang="tr-TR" sz="2200" dirty="0">
                <a:solidFill>
                  <a:schemeClr val="accent1">
                    <a:lumMod val="60000"/>
                    <a:lumOff val="40000"/>
                  </a:schemeClr>
                </a:solidFill>
                <a:latin typeface="open sans" panose="020B0606030504020204" pitchFamily="34" charset="0"/>
              </a:rPr>
              <a:t> </a:t>
            </a:r>
            <a:r>
              <a:rPr lang="tr-TR" sz="2200" dirty="0" smtClean="0">
                <a:solidFill>
                  <a:schemeClr val="accent1">
                    <a:lumMod val="60000"/>
                    <a:lumOff val="40000"/>
                  </a:schemeClr>
                </a:solidFill>
                <a:latin typeface="open sans" panose="020B0606030504020204" pitchFamily="34" charset="0"/>
              </a:rPr>
              <a:t>vb.</a:t>
            </a:r>
            <a:endParaRPr lang="tr-TR" sz="2200" dirty="0">
              <a:solidFill>
                <a:schemeClr val="accent1">
                  <a:lumMod val="60000"/>
                  <a:lumOff val="40000"/>
                </a:schemeClr>
              </a:solidFill>
            </a:endParaRPr>
          </a:p>
        </p:txBody>
      </p:sp>
      <p:sp>
        <p:nvSpPr>
          <p:cNvPr id="2" name="Veri Yer Tutucusu 1"/>
          <p:cNvSpPr>
            <a:spLocks noGrp="1"/>
          </p:cNvSpPr>
          <p:nvPr>
            <p:ph type="dt" sz="half" idx="10"/>
          </p:nvPr>
        </p:nvSpPr>
        <p:spPr/>
        <p:txBody>
          <a:bodyPr/>
          <a:lstStyle/>
          <a:p>
            <a:fld id="{72A62F4E-77C0-4ED5-A33F-2B51ECB44ECF}" type="datetime1">
              <a:rPr lang="tr-TR" smtClean="0"/>
              <a:t>24.02.2022</a:t>
            </a:fld>
            <a:endParaRPr lang="tr-TR"/>
          </a:p>
        </p:txBody>
      </p:sp>
      <p:sp>
        <p:nvSpPr>
          <p:cNvPr id="4" name="Altbilgi Yer Tutucusu 3"/>
          <p:cNvSpPr>
            <a:spLocks noGrp="1"/>
          </p:cNvSpPr>
          <p:nvPr>
            <p:ph type="ftr" sz="quarter" idx="11"/>
          </p:nvPr>
        </p:nvSpPr>
        <p:spPr/>
        <p:txBody>
          <a:bodyPr/>
          <a:lstStyle/>
          <a:p>
            <a:r>
              <a:rPr lang="tr-TR" smtClean="0"/>
              <a:t>Kaynak: https://morcati.org.tr</a:t>
            </a:r>
            <a:endParaRPr lang="tr-TR"/>
          </a:p>
        </p:txBody>
      </p:sp>
      <p:sp>
        <p:nvSpPr>
          <p:cNvPr id="5" name="Slayt Numarası Yer Tutucusu 4"/>
          <p:cNvSpPr>
            <a:spLocks noGrp="1"/>
          </p:cNvSpPr>
          <p:nvPr>
            <p:ph type="sldNum" sz="quarter" idx="12"/>
          </p:nvPr>
        </p:nvSpPr>
        <p:spPr/>
        <p:txBody>
          <a:bodyPr/>
          <a:lstStyle/>
          <a:p>
            <a:fld id="{06DF4D8F-74C9-4AF9-B227-F38B49976DB6}" type="slidenum">
              <a:rPr lang="tr-TR" smtClean="0"/>
              <a:t>13</a:t>
            </a:fld>
            <a:endParaRPr lang="tr-TR"/>
          </a:p>
        </p:txBody>
      </p:sp>
    </p:spTree>
    <p:extLst>
      <p:ext uri="{BB962C8B-B14F-4D97-AF65-F5344CB8AC3E}">
        <p14:creationId xmlns:p14="http://schemas.microsoft.com/office/powerpoint/2010/main" val="1781710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E6BDBB04-BFFD-4A48-B072-890DCF2CC60D}"/>
              </a:ext>
            </a:extLst>
          </p:cNvPr>
          <p:cNvSpPr>
            <a:spLocks noGrp="1"/>
          </p:cNvSpPr>
          <p:nvPr>
            <p:ph type="ctrTitle"/>
          </p:nvPr>
        </p:nvSpPr>
        <p:spPr>
          <a:xfrm>
            <a:off x="1523999" y="0"/>
            <a:ext cx="8969829" cy="1925637"/>
          </a:xfrm>
        </p:spPr>
        <p:txBody>
          <a:bodyPr>
            <a:noAutofit/>
          </a:bodyPr>
          <a:lstStyle/>
          <a:p>
            <a:r>
              <a:rPr lang="tr-TR" sz="4400" b="0" i="0" dirty="0">
                <a:solidFill>
                  <a:srgbClr val="676767"/>
                </a:solidFill>
                <a:effectLst/>
                <a:latin typeface="open sans" panose="020B0606030504020204" pitchFamily="34" charset="0"/>
              </a:rPr>
              <a:t>Şiddet Gördükleri Bir İlişkiden Çıkmak Kadınlar İçin Neden Zor?</a:t>
            </a:r>
            <a:endParaRPr lang="tr-TR" sz="4400" dirty="0"/>
          </a:p>
        </p:txBody>
      </p:sp>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524000" y="2612571"/>
            <a:ext cx="9144000" cy="2645229"/>
          </a:xfrm>
        </p:spPr>
        <p:txBody>
          <a:bodyPr>
            <a:noAutofit/>
          </a:bodyPr>
          <a:lstStyle/>
          <a:p>
            <a:pPr algn="l" fontAlgn="base">
              <a:lnSpc>
                <a:spcPct val="170000"/>
              </a:lnSpc>
            </a:pPr>
            <a:r>
              <a:rPr lang="tr-TR" sz="2200" b="1" i="0" dirty="0">
                <a:solidFill>
                  <a:srgbClr val="676767"/>
                </a:solidFill>
                <a:effectLst/>
                <a:latin typeface="open sans" panose="020B0606030504020204" pitchFamily="34" charset="0"/>
              </a:rPr>
              <a:t>Kadınlar Neden İlişkide Kalıyorlar?</a:t>
            </a:r>
            <a:endParaRPr lang="tr-TR" sz="2200" b="0" i="0" dirty="0">
              <a:solidFill>
                <a:srgbClr val="676767"/>
              </a:solidFill>
              <a:effectLst/>
              <a:latin typeface="open sans" panose="020B0606030504020204" pitchFamily="34" charset="0"/>
            </a:endParaRPr>
          </a:p>
          <a:p>
            <a:pPr algn="just" fontAlgn="base">
              <a:lnSpc>
                <a:spcPct val="170000"/>
              </a:lnSpc>
            </a:pPr>
            <a:r>
              <a:rPr lang="tr-TR" sz="2200" b="0" i="0" dirty="0">
                <a:solidFill>
                  <a:srgbClr val="676767"/>
                </a:solidFill>
                <a:effectLst/>
                <a:latin typeface="open sans" panose="020B0606030504020204" pitchFamily="34" charset="0"/>
              </a:rPr>
              <a:t>Kadınlar genellikle ilişkilerinin değil, şiddetin bitmesini istiyorlar. İlişkinin bitmesini istediklerinde ise birçok engelle karşılaşıyorlar. Defalarca ayrılmayı denemelerine karşın, şiddetin döngüsü veya ekonomik, kişisel ya da toplumsal nedenlerden dolayı şiddet uygulayan kişiye geri dönüyorlar.</a:t>
            </a:r>
          </a:p>
          <a:p>
            <a:pPr>
              <a:lnSpc>
                <a:spcPct val="170000"/>
              </a:lnSpc>
            </a:pPr>
            <a:endParaRPr lang="tr-TR" sz="2200" dirty="0"/>
          </a:p>
        </p:txBody>
      </p:sp>
      <p:sp>
        <p:nvSpPr>
          <p:cNvPr id="4" name="Veri Yer Tutucusu 3"/>
          <p:cNvSpPr>
            <a:spLocks noGrp="1"/>
          </p:cNvSpPr>
          <p:nvPr>
            <p:ph type="dt" sz="half" idx="10"/>
          </p:nvPr>
        </p:nvSpPr>
        <p:spPr/>
        <p:txBody>
          <a:bodyPr/>
          <a:lstStyle/>
          <a:p>
            <a:fld id="{1FDACCE1-346D-4F98-8283-46E050C5AD90}" type="datetime1">
              <a:rPr lang="tr-TR" smtClean="0"/>
              <a:t>24.02.2022</a:t>
            </a:fld>
            <a:endParaRPr lang="tr-TR"/>
          </a:p>
        </p:txBody>
      </p:sp>
      <p:sp>
        <p:nvSpPr>
          <p:cNvPr id="5" name="Altbilgi Yer Tutucusu 4"/>
          <p:cNvSpPr>
            <a:spLocks noGrp="1"/>
          </p:cNvSpPr>
          <p:nvPr>
            <p:ph type="ftr" sz="quarter" idx="11"/>
          </p:nvPr>
        </p:nvSpPr>
        <p:spPr/>
        <p:txBody>
          <a:bodyPr/>
          <a:lstStyle/>
          <a:p>
            <a:r>
              <a:rPr lang="tr-TR" smtClean="0"/>
              <a:t>Kaynak: https://morcati.org.tr</a:t>
            </a:r>
            <a:endParaRPr lang="tr-TR"/>
          </a:p>
        </p:txBody>
      </p:sp>
      <p:sp>
        <p:nvSpPr>
          <p:cNvPr id="6" name="Slayt Numarası Yer Tutucusu 5"/>
          <p:cNvSpPr>
            <a:spLocks noGrp="1"/>
          </p:cNvSpPr>
          <p:nvPr>
            <p:ph type="sldNum" sz="quarter" idx="12"/>
          </p:nvPr>
        </p:nvSpPr>
        <p:spPr/>
        <p:txBody>
          <a:bodyPr/>
          <a:lstStyle/>
          <a:p>
            <a:fld id="{06DF4D8F-74C9-4AF9-B227-F38B49976DB6}" type="slidenum">
              <a:rPr lang="tr-TR" smtClean="0"/>
              <a:t>14</a:t>
            </a:fld>
            <a:endParaRPr lang="tr-TR"/>
          </a:p>
        </p:txBody>
      </p:sp>
    </p:spTree>
    <p:extLst>
      <p:ext uri="{BB962C8B-B14F-4D97-AF65-F5344CB8AC3E}">
        <p14:creationId xmlns:p14="http://schemas.microsoft.com/office/powerpoint/2010/main" val="2128310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879838" y="867823"/>
            <a:ext cx="9916886" cy="5542055"/>
          </a:xfrm>
        </p:spPr>
        <p:txBody>
          <a:bodyPr>
            <a:noAutofit/>
          </a:bodyPr>
          <a:lstStyle/>
          <a:p>
            <a:pPr algn="l" fontAlgn="base">
              <a:lnSpc>
                <a:spcPct val="170000"/>
              </a:lnSpc>
            </a:pPr>
            <a:r>
              <a:rPr lang="tr-TR" sz="2200" b="1" i="1" dirty="0">
                <a:solidFill>
                  <a:srgbClr val="676767"/>
                </a:solidFill>
                <a:effectLst/>
                <a:latin typeface="open sans" panose="020B0606030504020204" pitchFamily="34" charset="0"/>
              </a:rPr>
              <a:t>Kişisel </a:t>
            </a:r>
            <a:r>
              <a:rPr lang="tr-TR" sz="2200" b="1" i="1" dirty="0" smtClean="0">
                <a:solidFill>
                  <a:srgbClr val="676767"/>
                </a:solidFill>
                <a:effectLst/>
                <a:latin typeface="open sans" panose="020B0606030504020204" pitchFamily="34" charset="0"/>
              </a:rPr>
              <a:t>Nedenler</a:t>
            </a:r>
          </a:p>
          <a:p>
            <a:pPr algn="l" fontAlgn="base">
              <a:lnSpc>
                <a:spcPct val="170000"/>
              </a:lnSpc>
            </a:pPr>
            <a:endParaRPr lang="tr-TR" sz="2200" b="1" i="1" dirty="0">
              <a:solidFill>
                <a:srgbClr val="676767"/>
              </a:solidFill>
              <a:effectLst/>
              <a:latin typeface="open sans" panose="020B0606030504020204" pitchFamily="34" charset="0"/>
            </a:endParaRPr>
          </a:p>
          <a:p>
            <a:pPr algn="just" fontAlgn="base">
              <a:lnSpc>
                <a:spcPct val="170000"/>
              </a:lnSpc>
            </a:pPr>
            <a:r>
              <a:rPr lang="tr-TR" sz="2200" b="1" i="0" dirty="0">
                <a:solidFill>
                  <a:srgbClr val="676767"/>
                </a:solidFill>
                <a:effectLst/>
                <a:latin typeface="open sans" panose="020B0606030504020204" pitchFamily="34" charset="0"/>
              </a:rPr>
              <a:t>Korku: </a:t>
            </a:r>
            <a:r>
              <a:rPr lang="tr-TR" sz="2200" b="0" i="0" dirty="0">
                <a:solidFill>
                  <a:schemeClr val="accent1">
                    <a:lumMod val="60000"/>
                    <a:lumOff val="40000"/>
                  </a:schemeClr>
                </a:solidFill>
                <a:effectLst/>
                <a:latin typeface="open sans" panose="020B0606030504020204" pitchFamily="34" charset="0"/>
              </a:rPr>
              <a:t>Şiddet uygulayan kişinin kendisine, çocuklarına, ailesine daha çok zarar vereceğinden, intikam alacağından, çocukları göstermeyeceğinden korkmak, yalnız, güçsüz, çaresiz kalacağı için endişelenmek</a:t>
            </a:r>
            <a:r>
              <a:rPr lang="tr-TR" sz="2200" b="0" i="0" dirty="0" smtClean="0">
                <a:solidFill>
                  <a:schemeClr val="accent1">
                    <a:lumMod val="60000"/>
                    <a:lumOff val="40000"/>
                  </a:schemeClr>
                </a:solidFill>
                <a:effectLst/>
                <a:latin typeface="open sans" panose="020B0606030504020204" pitchFamily="34" charset="0"/>
              </a:rPr>
              <a:t>.</a:t>
            </a:r>
          </a:p>
          <a:p>
            <a:pPr algn="just" fontAlgn="base">
              <a:lnSpc>
                <a:spcPct val="170000"/>
              </a:lnSpc>
            </a:pPr>
            <a:r>
              <a:rPr lang="tr-TR" sz="2200" b="1" i="0" dirty="0" smtClean="0">
                <a:solidFill>
                  <a:srgbClr val="676767"/>
                </a:solidFill>
                <a:effectLst/>
                <a:latin typeface="open sans" panose="020B0606030504020204" pitchFamily="34" charset="0"/>
              </a:rPr>
              <a:t>Tecrit</a:t>
            </a:r>
            <a:r>
              <a:rPr lang="tr-TR" sz="2200" b="1" i="0" dirty="0">
                <a:solidFill>
                  <a:srgbClr val="676767"/>
                </a:solidFill>
                <a:effectLst/>
                <a:latin typeface="open sans" panose="020B0606030504020204" pitchFamily="34" charset="0"/>
              </a:rPr>
              <a:t>: </a:t>
            </a:r>
            <a:r>
              <a:rPr lang="tr-TR" sz="2200" b="0" i="0" dirty="0">
                <a:solidFill>
                  <a:schemeClr val="accent1">
                    <a:lumMod val="60000"/>
                    <a:lumOff val="40000"/>
                  </a:schemeClr>
                </a:solidFill>
                <a:effectLst/>
                <a:latin typeface="open sans" panose="020B0606030504020204" pitchFamily="34" charset="0"/>
              </a:rPr>
              <a:t>Maddi ve manevi destek alabileceği bütün kişiler ve kurumlarla bağlarının sistematik bir şekilde koparılmış olması. </a:t>
            </a:r>
            <a:endParaRPr lang="tr-TR" sz="2200" b="0" i="0" dirty="0" smtClean="0">
              <a:solidFill>
                <a:schemeClr val="accent1">
                  <a:lumMod val="60000"/>
                  <a:lumOff val="40000"/>
                </a:schemeClr>
              </a:solidFill>
              <a:effectLst/>
              <a:latin typeface="open sans" panose="020B0606030504020204" pitchFamily="34" charset="0"/>
            </a:endParaRPr>
          </a:p>
          <a:p>
            <a:pPr>
              <a:lnSpc>
                <a:spcPct val="170000"/>
              </a:lnSpc>
            </a:pPr>
            <a:endParaRPr lang="tr-TR" sz="1300" dirty="0"/>
          </a:p>
        </p:txBody>
      </p:sp>
      <p:sp>
        <p:nvSpPr>
          <p:cNvPr id="2" name="Veri Yer Tutucusu 1"/>
          <p:cNvSpPr>
            <a:spLocks noGrp="1"/>
          </p:cNvSpPr>
          <p:nvPr>
            <p:ph type="dt" sz="half" idx="10"/>
          </p:nvPr>
        </p:nvSpPr>
        <p:spPr/>
        <p:txBody>
          <a:bodyPr/>
          <a:lstStyle/>
          <a:p>
            <a:fld id="{FDBB4A0D-0B03-499C-977C-5253FCCD4358}" type="datetime1">
              <a:rPr lang="tr-TR" smtClean="0"/>
              <a:t>24.02.2022</a:t>
            </a:fld>
            <a:endParaRPr lang="tr-TR"/>
          </a:p>
        </p:txBody>
      </p:sp>
      <p:sp>
        <p:nvSpPr>
          <p:cNvPr id="4" name="Altbilgi Yer Tutucusu 3"/>
          <p:cNvSpPr>
            <a:spLocks noGrp="1"/>
          </p:cNvSpPr>
          <p:nvPr>
            <p:ph type="ftr" sz="quarter" idx="11"/>
          </p:nvPr>
        </p:nvSpPr>
        <p:spPr/>
        <p:txBody>
          <a:bodyPr/>
          <a:lstStyle/>
          <a:p>
            <a:r>
              <a:rPr lang="tr-TR" smtClean="0"/>
              <a:t>Kaynak: https://morcati.org.tr</a:t>
            </a:r>
            <a:endParaRPr lang="tr-TR"/>
          </a:p>
        </p:txBody>
      </p:sp>
      <p:sp>
        <p:nvSpPr>
          <p:cNvPr id="5" name="Slayt Numarası Yer Tutucusu 4"/>
          <p:cNvSpPr>
            <a:spLocks noGrp="1"/>
          </p:cNvSpPr>
          <p:nvPr>
            <p:ph type="sldNum" sz="quarter" idx="12"/>
          </p:nvPr>
        </p:nvSpPr>
        <p:spPr/>
        <p:txBody>
          <a:bodyPr/>
          <a:lstStyle/>
          <a:p>
            <a:fld id="{06DF4D8F-74C9-4AF9-B227-F38B49976DB6}" type="slidenum">
              <a:rPr lang="tr-TR" smtClean="0"/>
              <a:t>15</a:t>
            </a:fld>
            <a:endParaRPr lang="tr-TR"/>
          </a:p>
        </p:txBody>
      </p:sp>
    </p:spTree>
    <p:extLst>
      <p:ext uri="{BB962C8B-B14F-4D97-AF65-F5344CB8AC3E}">
        <p14:creationId xmlns:p14="http://schemas.microsoft.com/office/powerpoint/2010/main" val="3651357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Autofit/>
          </a:bodyPr>
          <a:lstStyle/>
          <a:p>
            <a:pPr marL="0" lvl="0" indent="0" algn="just" fontAlgn="base">
              <a:lnSpc>
                <a:spcPct val="170000"/>
              </a:lnSpc>
              <a:buNone/>
            </a:pPr>
            <a:r>
              <a:rPr lang="tr-TR" sz="2200" b="1" dirty="0">
                <a:solidFill>
                  <a:srgbClr val="676767"/>
                </a:solidFill>
                <a:latin typeface="open sans" panose="020B0606030504020204" pitchFamily="34" charset="0"/>
              </a:rPr>
              <a:t>Utanç: </a:t>
            </a:r>
            <a:r>
              <a:rPr lang="tr-TR" sz="2200" dirty="0">
                <a:solidFill>
                  <a:schemeClr val="accent1">
                    <a:lumMod val="60000"/>
                    <a:lumOff val="40000"/>
                  </a:schemeClr>
                </a:solidFill>
                <a:latin typeface="open sans" panose="020B0606030504020204" pitchFamily="34" charset="0"/>
              </a:rPr>
              <a:t>Yaşadığı şiddetten ve seçtiği ya da sahip olduğu eşten utanmak.</a:t>
            </a:r>
          </a:p>
          <a:p>
            <a:pPr marL="0" lvl="0" indent="0" algn="just" fontAlgn="base">
              <a:lnSpc>
                <a:spcPct val="170000"/>
              </a:lnSpc>
              <a:buNone/>
            </a:pPr>
            <a:r>
              <a:rPr lang="tr-TR" sz="2200" b="1" dirty="0" smtClean="0">
                <a:solidFill>
                  <a:srgbClr val="676767"/>
                </a:solidFill>
                <a:latin typeface="open sans" panose="020B0606030504020204" pitchFamily="34" charset="0"/>
              </a:rPr>
              <a:t>Acıma</a:t>
            </a:r>
            <a:r>
              <a:rPr lang="tr-TR" sz="2200" b="1" dirty="0">
                <a:solidFill>
                  <a:srgbClr val="676767"/>
                </a:solidFill>
                <a:latin typeface="open sans" panose="020B0606030504020204" pitchFamily="34" charset="0"/>
              </a:rPr>
              <a:t>: </a:t>
            </a:r>
            <a:r>
              <a:rPr lang="tr-TR" sz="2200" dirty="0">
                <a:solidFill>
                  <a:schemeClr val="accent1">
                    <a:lumMod val="60000"/>
                    <a:lumOff val="40000"/>
                  </a:schemeClr>
                </a:solidFill>
                <a:latin typeface="open sans" panose="020B0606030504020204" pitchFamily="34" charset="0"/>
              </a:rPr>
              <a:t>Şiddet uygulayanın kendisine ihtiyacı olduğunu, kendisi olmasa intihar edeceğini, kendisine bakamayacağını, aç kalacağını düşünmek; ona acımak.</a:t>
            </a:r>
          </a:p>
          <a:p>
            <a:pPr marL="0" lvl="0" indent="0" algn="just" fontAlgn="base">
              <a:lnSpc>
                <a:spcPct val="170000"/>
              </a:lnSpc>
              <a:buNone/>
            </a:pPr>
            <a:r>
              <a:rPr lang="tr-TR" sz="2200" b="1" dirty="0" smtClean="0">
                <a:solidFill>
                  <a:srgbClr val="676767"/>
                </a:solidFill>
                <a:latin typeface="open sans" panose="020B0606030504020204" pitchFamily="34" charset="0"/>
              </a:rPr>
              <a:t>Suçluluk</a:t>
            </a:r>
            <a:r>
              <a:rPr lang="tr-TR" sz="2200" b="1" dirty="0">
                <a:solidFill>
                  <a:srgbClr val="676767"/>
                </a:solidFill>
                <a:latin typeface="open sans" panose="020B0606030504020204" pitchFamily="34" charset="0"/>
              </a:rPr>
              <a:t>: </a:t>
            </a:r>
            <a:r>
              <a:rPr lang="tr-TR" sz="2200" dirty="0">
                <a:solidFill>
                  <a:schemeClr val="accent1">
                    <a:lumMod val="60000"/>
                    <a:lumOff val="40000"/>
                  </a:schemeClr>
                </a:solidFill>
                <a:latin typeface="open sans" panose="020B0606030504020204" pitchFamily="34" charset="0"/>
              </a:rPr>
              <a:t>Şiddetin kendi suçu olduğunu, başarısız olduğunu düşünmek. Yeterince iyi olamadığını, yetersiz bir kadın, anne ve eş olduğunu düşünerek kendini suçlu hissetmek; şiddetin kendisiyle ilgili olduğunu düşünmek.</a:t>
            </a:r>
          </a:p>
          <a:p>
            <a:endParaRPr lang="tr-TR" sz="2200" dirty="0"/>
          </a:p>
        </p:txBody>
      </p:sp>
      <p:sp>
        <p:nvSpPr>
          <p:cNvPr id="2" name="Veri Yer Tutucusu 1"/>
          <p:cNvSpPr>
            <a:spLocks noGrp="1"/>
          </p:cNvSpPr>
          <p:nvPr>
            <p:ph type="dt" sz="half" idx="10"/>
          </p:nvPr>
        </p:nvSpPr>
        <p:spPr/>
        <p:txBody>
          <a:bodyPr/>
          <a:lstStyle/>
          <a:p>
            <a:fld id="{68ECA9BE-2E2A-4E0F-9A95-F061EFE68F71}" type="datetime1">
              <a:rPr lang="tr-TR" smtClean="0"/>
              <a:t>24.02.2022</a:t>
            </a:fld>
            <a:endParaRPr lang="tr-TR"/>
          </a:p>
        </p:txBody>
      </p:sp>
      <p:sp>
        <p:nvSpPr>
          <p:cNvPr id="4" name="Altbilgi Yer Tutucusu 3"/>
          <p:cNvSpPr>
            <a:spLocks noGrp="1"/>
          </p:cNvSpPr>
          <p:nvPr>
            <p:ph type="ftr" sz="quarter" idx="11"/>
          </p:nvPr>
        </p:nvSpPr>
        <p:spPr/>
        <p:txBody>
          <a:bodyPr/>
          <a:lstStyle/>
          <a:p>
            <a:r>
              <a:rPr lang="tr-TR" smtClean="0"/>
              <a:t>Kaynak: https://morcati.org.tr</a:t>
            </a:r>
            <a:endParaRPr lang="tr-TR"/>
          </a:p>
        </p:txBody>
      </p:sp>
      <p:sp>
        <p:nvSpPr>
          <p:cNvPr id="5" name="Slayt Numarası Yer Tutucusu 4"/>
          <p:cNvSpPr>
            <a:spLocks noGrp="1"/>
          </p:cNvSpPr>
          <p:nvPr>
            <p:ph type="sldNum" sz="quarter" idx="12"/>
          </p:nvPr>
        </p:nvSpPr>
        <p:spPr/>
        <p:txBody>
          <a:bodyPr/>
          <a:lstStyle/>
          <a:p>
            <a:fld id="{06DF4D8F-74C9-4AF9-B227-F38B49976DB6}" type="slidenum">
              <a:rPr lang="tr-TR" smtClean="0"/>
              <a:t>16</a:t>
            </a:fld>
            <a:endParaRPr lang="tr-TR"/>
          </a:p>
        </p:txBody>
      </p:sp>
    </p:spTree>
    <p:extLst>
      <p:ext uri="{BB962C8B-B14F-4D97-AF65-F5344CB8AC3E}">
        <p14:creationId xmlns:p14="http://schemas.microsoft.com/office/powerpoint/2010/main" val="2141966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602876" y="1389267"/>
            <a:ext cx="9949543" cy="4829118"/>
          </a:xfrm>
        </p:spPr>
        <p:txBody>
          <a:bodyPr>
            <a:noAutofit/>
          </a:bodyPr>
          <a:lstStyle/>
          <a:p>
            <a:pPr algn="just" fontAlgn="base">
              <a:lnSpc>
                <a:spcPct val="150000"/>
              </a:lnSpc>
            </a:pPr>
            <a:r>
              <a:rPr lang="tr-TR" sz="2200" b="1" i="0" dirty="0">
                <a:solidFill>
                  <a:srgbClr val="676767"/>
                </a:solidFill>
                <a:effectLst/>
                <a:latin typeface="open sans" panose="020B0606030504020204" pitchFamily="34" charset="0"/>
              </a:rPr>
              <a:t>Umut (patolojik): </a:t>
            </a:r>
            <a:r>
              <a:rPr lang="tr-TR" sz="2200" b="0" i="0" dirty="0">
                <a:solidFill>
                  <a:schemeClr val="accent1">
                    <a:lumMod val="60000"/>
                    <a:lumOff val="40000"/>
                  </a:schemeClr>
                </a:solidFill>
                <a:effectLst/>
                <a:latin typeface="open sans" panose="020B0606030504020204" pitchFamily="34" charset="0"/>
              </a:rPr>
              <a:t>Her şeyin zamanla düzeleceği, şiddetin duracağı ya da geçici olduğu inancı taşımak. </a:t>
            </a:r>
          </a:p>
          <a:p>
            <a:pPr algn="just" fontAlgn="base">
              <a:lnSpc>
                <a:spcPct val="150000"/>
              </a:lnSpc>
            </a:pPr>
            <a:r>
              <a:rPr lang="tr-TR" sz="2200" b="1" i="0" dirty="0">
                <a:solidFill>
                  <a:srgbClr val="676767"/>
                </a:solidFill>
                <a:effectLst/>
                <a:latin typeface="open sans" panose="020B0606030504020204" pitchFamily="34" charset="0"/>
              </a:rPr>
              <a:t>Şiddeti önemsizleştirmek: </a:t>
            </a:r>
            <a:r>
              <a:rPr lang="tr-TR" sz="2200" b="0" i="0" dirty="0">
                <a:solidFill>
                  <a:schemeClr val="accent1">
                    <a:lumMod val="60000"/>
                    <a:lumOff val="40000"/>
                  </a:schemeClr>
                </a:solidFill>
                <a:effectLst/>
                <a:latin typeface="open sans" panose="020B0606030504020204" pitchFamily="34" charset="0"/>
              </a:rPr>
              <a:t>Bütün erkeklerin şiddet uyguladığına, bunun normal olduğuna ve çok önemli olmadığına yönelik savunmalar yapmak.</a:t>
            </a:r>
          </a:p>
          <a:p>
            <a:pPr algn="just" fontAlgn="base">
              <a:lnSpc>
                <a:spcPct val="150000"/>
              </a:lnSpc>
            </a:pPr>
            <a:r>
              <a:rPr lang="tr-TR" sz="2200" b="1" i="0" dirty="0">
                <a:solidFill>
                  <a:srgbClr val="676767"/>
                </a:solidFill>
                <a:effectLst/>
                <a:latin typeface="open sans" panose="020B0606030504020204" pitchFamily="34" charset="0"/>
              </a:rPr>
              <a:t>Stockholm Sendromu (Travmatik Bağlanma): </a:t>
            </a:r>
            <a:r>
              <a:rPr lang="tr-TR" sz="2200" b="0" i="0" dirty="0" smtClean="0">
                <a:solidFill>
                  <a:schemeClr val="accent1">
                    <a:lumMod val="60000"/>
                    <a:lumOff val="40000"/>
                  </a:schemeClr>
                </a:solidFill>
                <a:effectLst/>
                <a:latin typeface="open sans" panose="020B0606030504020204" pitchFamily="34" charset="0"/>
              </a:rPr>
              <a:t>Günümüzde </a:t>
            </a:r>
            <a:r>
              <a:rPr lang="tr-TR" sz="2200" b="0" i="0" dirty="0">
                <a:solidFill>
                  <a:schemeClr val="accent1">
                    <a:lumMod val="60000"/>
                    <a:lumOff val="40000"/>
                  </a:schemeClr>
                </a:solidFill>
                <a:effectLst/>
                <a:latin typeface="open sans" panose="020B0606030504020204" pitchFamily="34" charset="0"/>
              </a:rPr>
              <a:t>Stockholm Sendromu, kadınların şiddet yaşadıkları ilişkiden uzaklaşmalarını zorlaştıran önemli psikolojik sebeplerden biri olarak kabul edilir.</a:t>
            </a:r>
          </a:p>
          <a:p>
            <a:pPr>
              <a:lnSpc>
                <a:spcPct val="150000"/>
              </a:lnSpc>
            </a:pPr>
            <a:endParaRPr lang="tr-TR" sz="2200" dirty="0"/>
          </a:p>
        </p:txBody>
      </p:sp>
      <p:sp>
        <p:nvSpPr>
          <p:cNvPr id="2" name="Veri Yer Tutucusu 1"/>
          <p:cNvSpPr>
            <a:spLocks noGrp="1"/>
          </p:cNvSpPr>
          <p:nvPr>
            <p:ph type="dt" sz="half" idx="10"/>
          </p:nvPr>
        </p:nvSpPr>
        <p:spPr/>
        <p:txBody>
          <a:bodyPr/>
          <a:lstStyle/>
          <a:p>
            <a:fld id="{77A71CD1-30E8-4A31-91BE-75FCD0711EED}" type="datetime1">
              <a:rPr lang="tr-TR" smtClean="0"/>
              <a:t>24.02.2022</a:t>
            </a:fld>
            <a:endParaRPr lang="tr-TR"/>
          </a:p>
        </p:txBody>
      </p:sp>
      <p:sp>
        <p:nvSpPr>
          <p:cNvPr id="4" name="Altbilgi Yer Tutucusu 3"/>
          <p:cNvSpPr>
            <a:spLocks noGrp="1"/>
          </p:cNvSpPr>
          <p:nvPr>
            <p:ph type="ftr" sz="quarter" idx="11"/>
          </p:nvPr>
        </p:nvSpPr>
        <p:spPr/>
        <p:txBody>
          <a:bodyPr/>
          <a:lstStyle/>
          <a:p>
            <a:r>
              <a:rPr lang="tr-TR" smtClean="0"/>
              <a:t>Kaynak: https://morcati.org.tr</a:t>
            </a:r>
            <a:endParaRPr lang="tr-TR"/>
          </a:p>
        </p:txBody>
      </p:sp>
      <p:sp>
        <p:nvSpPr>
          <p:cNvPr id="5" name="Slayt Numarası Yer Tutucusu 4"/>
          <p:cNvSpPr>
            <a:spLocks noGrp="1"/>
          </p:cNvSpPr>
          <p:nvPr>
            <p:ph type="sldNum" sz="quarter" idx="12"/>
          </p:nvPr>
        </p:nvSpPr>
        <p:spPr/>
        <p:txBody>
          <a:bodyPr/>
          <a:lstStyle/>
          <a:p>
            <a:fld id="{06DF4D8F-74C9-4AF9-B227-F38B49976DB6}" type="slidenum">
              <a:rPr lang="tr-TR" smtClean="0"/>
              <a:t>17</a:t>
            </a:fld>
            <a:endParaRPr lang="tr-TR"/>
          </a:p>
        </p:txBody>
      </p:sp>
    </p:spTree>
    <p:extLst>
      <p:ext uri="{BB962C8B-B14F-4D97-AF65-F5344CB8AC3E}">
        <p14:creationId xmlns:p14="http://schemas.microsoft.com/office/powerpoint/2010/main" val="2864152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524000" y="1328057"/>
            <a:ext cx="9144000" cy="4083391"/>
          </a:xfrm>
        </p:spPr>
        <p:txBody>
          <a:bodyPr>
            <a:normAutofit/>
          </a:bodyPr>
          <a:lstStyle/>
          <a:p>
            <a:pPr algn="just" fontAlgn="base"/>
            <a:r>
              <a:rPr lang="tr-TR" sz="2200" b="1" i="0" dirty="0">
                <a:solidFill>
                  <a:srgbClr val="676767"/>
                </a:solidFill>
                <a:effectLst/>
                <a:latin typeface="open sans" panose="020B0606030504020204" pitchFamily="34" charset="0"/>
              </a:rPr>
              <a:t>Ekonomik </a:t>
            </a:r>
            <a:r>
              <a:rPr lang="tr-TR" sz="2200" b="1" i="0" dirty="0" smtClean="0">
                <a:solidFill>
                  <a:srgbClr val="676767"/>
                </a:solidFill>
                <a:effectLst/>
                <a:latin typeface="open sans" panose="020B0606030504020204" pitchFamily="34" charset="0"/>
              </a:rPr>
              <a:t>Nedenler</a:t>
            </a:r>
          </a:p>
          <a:p>
            <a:pPr algn="just" fontAlgn="base"/>
            <a:endParaRPr lang="tr-TR" sz="2200" b="0" i="0" dirty="0">
              <a:solidFill>
                <a:srgbClr val="676767"/>
              </a:solidFill>
              <a:effectLst/>
              <a:latin typeface="open sans" panose="020B0606030504020204" pitchFamily="34" charset="0"/>
            </a:endParaRPr>
          </a:p>
          <a:p>
            <a:pPr algn="just" fontAlgn="base"/>
            <a:r>
              <a:rPr lang="tr-TR" sz="2200" b="0" i="0" dirty="0" smtClean="0">
                <a:solidFill>
                  <a:schemeClr val="accent1">
                    <a:lumMod val="60000"/>
                    <a:lumOff val="40000"/>
                  </a:schemeClr>
                </a:solidFill>
                <a:effectLst/>
                <a:latin typeface="open sans" panose="020B0606030504020204" pitchFamily="34" charset="0"/>
              </a:rPr>
              <a:t>Ücretli </a:t>
            </a:r>
            <a:r>
              <a:rPr lang="tr-TR" sz="2200" b="0" i="0" dirty="0">
                <a:solidFill>
                  <a:schemeClr val="accent1">
                    <a:lumMod val="60000"/>
                    <a:lumOff val="40000"/>
                  </a:schemeClr>
                </a:solidFill>
                <a:effectLst/>
                <a:latin typeface="open sans" panose="020B0606030504020204" pitchFamily="34" charset="0"/>
              </a:rPr>
              <a:t>bir işte çalışmıyor olmak.</a:t>
            </a:r>
          </a:p>
          <a:p>
            <a:pPr algn="just" fontAlgn="base"/>
            <a:endParaRPr lang="tr-TR" sz="2200" b="0" i="0" dirty="0" smtClean="0">
              <a:solidFill>
                <a:schemeClr val="accent1">
                  <a:lumMod val="60000"/>
                  <a:lumOff val="40000"/>
                </a:schemeClr>
              </a:solidFill>
              <a:effectLst/>
              <a:latin typeface="open sans" panose="020B0606030504020204" pitchFamily="34" charset="0"/>
            </a:endParaRPr>
          </a:p>
          <a:p>
            <a:pPr algn="just" fontAlgn="base"/>
            <a:r>
              <a:rPr lang="tr-TR" sz="2200" b="0" i="0" dirty="0" smtClean="0">
                <a:solidFill>
                  <a:schemeClr val="accent1">
                    <a:lumMod val="60000"/>
                    <a:lumOff val="40000"/>
                  </a:schemeClr>
                </a:solidFill>
                <a:effectLst/>
                <a:latin typeface="open sans" panose="020B0606030504020204" pitchFamily="34" charset="0"/>
              </a:rPr>
              <a:t>Ücretli </a:t>
            </a:r>
            <a:r>
              <a:rPr lang="tr-TR" sz="2200" b="0" i="0" dirty="0">
                <a:solidFill>
                  <a:schemeClr val="accent1">
                    <a:lumMod val="60000"/>
                    <a:lumOff val="40000"/>
                  </a:schemeClr>
                </a:solidFill>
                <a:effectLst/>
                <a:latin typeface="open sans" panose="020B0606030504020204" pitchFamily="34" charset="0"/>
              </a:rPr>
              <a:t>bir işte çalışıyor olsa bile geçinebilecek kadar para kazanamıyor olmak.</a:t>
            </a:r>
          </a:p>
          <a:p>
            <a:pPr algn="just" fontAlgn="base"/>
            <a:endParaRPr lang="tr-TR" sz="2200" b="0" i="0" dirty="0" smtClean="0">
              <a:solidFill>
                <a:schemeClr val="accent1">
                  <a:lumMod val="60000"/>
                  <a:lumOff val="40000"/>
                </a:schemeClr>
              </a:solidFill>
              <a:effectLst/>
              <a:latin typeface="open sans" panose="020B0606030504020204" pitchFamily="34" charset="0"/>
            </a:endParaRPr>
          </a:p>
          <a:p>
            <a:pPr algn="just" fontAlgn="base"/>
            <a:r>
              <a:rPr lang="tr-TR" sz="2200" b="0" i="0" dirty="0" smtClean="0">
                <a:solidFill>
                  <a:schemeClr val="accent1">
                    <a:lumMod val="60000"/>
                    <a:lumOff val="40000"/>
                  </a:schemeClr>
                </a:solidFill>
                <a:effectLst/>
                <a:latin typeface="open sans" panose="020B0606030504020204" pitchFamily="34" charset="0"/>
              </a:rPr>
              <a:t>Hem </a:t>
            </a:r>
            <a:r>
              <a:rPr lang="tr-TR" sz="2200" b="0" i="0" dirty="0">
                <a:solidFill>
                  <a:schemeClr val="accent1">
                    <a:lumMod val="60000"/>
                    <a:lumOff val="40000"/>
                  </a:schemeClr>
                </a:solidFill>
                <a:effectLst/>
                <a:latin typeface="open sans" panose="020B0606030504020204" pitchFamily="34" charset="0"/>
              </a:rPr>
              <a:t>çocukların hem de kendisinin masraflarını ödeyemeyecek durumda olmak.</a:t>
            </a:r>
          </a:p>
          <a:p>
            <a:endParaRPr lang="tr-TR" sz="2200" dirty="0"/>
          </a:p>
        </p:txBody>
      </p:sp>
      <p:sp>
        <p:nvSpPr>
          <p:cNvPr id="2" name="Veri Yer Tutucusu 1"/>
          <p:cNvSpPr>
            <a:spLocks noGrp="1"/>
          </p:cNvSpPr>
          <p:nvPr>
            <p:ph type="dt" sz="half" idx="10"/>
          </p:nvPr>
        </p:nvSpPr>
        <p:spPr/>
        <p:txBody>
          <a:bodyPr/>
          <a:lstStyle/>
          <a:p>
            <a:fld id="{D67BED7C-430E-4FDA-9403-26B220ADEA3A}" type="datetime1">
              <a:rPr lang="tr-TR" smtClean="0"/>
              <a:t>24.02.2022</a:t>
            </a:fld>
            <a:endParaRPr lang="tr-TR"/>
          </a:p>
        </p:txBody>
      </p:sp>
      <p:sp>
        <p:nvSpPr>
          <p:cNvPr id="4" name="Altbilgi Yer Tutucusu 3"/>
          <p:cNvSpPr>
            <a:spLocks noGrp="1"/>
          </p:cNvSpPr>
          <p:nvPr>
            <p:ph type="ftr" sz="quarter" idx="11"/>
          </p:nvPr>
        </p:nvSpPr>
        <p:spPr/>
        <p:txBody>
          <a:bodyPr/>
          <a:lstStyle/>
          <a:p>
            <a:r>
              <a:rPr lang="tr-TR" smtClean="0"/>
              <a:t>Kaynak: https://morcati.org.tr</a:t>
            </a:r>
            <a:endParaRPr lang="tr-TR"/>
          </a:p>
        </p:txBody>
      </p:sp>
      <p:sp>
        <p:nvSpPr>
          <p:cNvPr id="5" name="Slayt Numarası Yer Tutucusu 4"/>
          <p:cNvSpPr>
            <a:spLocks noGrp="1"/>
          </p:cNvSpPr>
          <p:nvPr>
            <p:ph type="sldNum" sz="quarter" idx="12"/>
          </p:nvPr>
        </p:nvSpPr>
        <p:spPr/>
        <p:txBody>
          <a:bodyPr/>
          <a:lstStyle/>
          <a:p>
            <a:fld id="{06DF4D8F-74C9-4AF9-B227-F38B49976DB6}" type="slidenum">
              <a:rPr lang="tr-TR" smtClean="0"/>
              <a:t>18</a:t>
            </a:fld>
            <a:endParaRPr lang="tr-TR"/>
          </a:p>
        </p:txBody>
      </p:sp>
    </p:spTree>
    <p:extLst>
      <p:ext uri="{BB962C8B-B14F-4D97-AF65-F5344CB8AC3E}">
        <p14:creationId xmlns:p14="http://schemas.microsoft.com/office/powerpoint/2010/main" val="1779005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878232" y="210933"/>
            <a:ext cx="10003971" cy="6294798"/>
          </a:xfrm>
        </p:spPr>
        <p:txBody>
          <a:bodyPr>
            <a:noAutofit/>
          </a:bodyPr>
          <a:lstStyle/>
          <a:p>
            <a:pPr algn="just" fontAlgn="base">
              <a:lnSpc>
                <a:spcPct val="170000"/>
              </a:lnSpc>
            </a:pPr>
            <a:r>
              <a:rPr lang="tr-TR" sz="2200" b="1" i="0" dirty="0">
                <a:solidFill>
                  <a:srgbClr val="676767"/>
                </a:solidFill>
                <a:effectLst/>
                <a:latin typeface="open sans" panose="020B0606030504020204" pitchFamily="34" charset="0"/>
              </a:rPr>
              <a:t>Toplumsal Nedenler</a:t>
            </a:r>
            <a:endParaRPr lang="tr-TR" sz="2200" b="0" i="0" dirty="0">
              <a:solidFill>
                <a:srgbClr val="676767"/>
              </a:solidFill>
              <a:effectLst/>
              <a:latin typeface="open sans" panose="020B0606030504020204" pitchFamily="34" charset="0"/>
            </a:endParaRPr>
          </a:p>
          <a:p>
            <a:pPr algn="just" fontAlgn="base">
              <a:lnSpc>
                <a:spcPct val="170000"/>
              </a:lnSpc>
            </a:pPr>
            <a:r>
              <a:rPr lang="tr-TR" sz="2200" b="0" i="0" dirty="0">
                <a:solidFill>
                  <a:schemeClr val="accent1">
                    <a:lumMod val="60000"/>
                    <a:lumOff val="40000"/>
                  </a:schemeClr>
                </a:solidFill>
                <a:effectLst/>
                <a:latin typeface="open sans" panose="020B0606030504020204" pitchFamily="34" charset="0"/>
              </a:rPr>
              <a:t>Ailevi, kültürel ve dini kısıtlamaların ve baskıların olması. Ayrılmaması, dayanması, buna katlanması, böylece doğru olanı yapmış olacağının telkin edilmesi ve kendisinin de bunu içselleştirmesi.</a:t>
            </a:r>
          </a:p>
          <a:p>
            <a:pPr algn="just" fontAlgn="base">
              <a:lnSpc>
                <a:spcPct val="170000"/>
              </a:lnSpc>
            </a:pPr>
            <a:r>
              <a:rPr lang="tr-TR" sz="2200" b="1" i="0" dirty="0" smtClean="0">
                <a:solidFill>
                  <a:srgbClr val="676767"/>
                </a:solidFill>
                <a:effectLst/>
                <a:latin typeface="open sans" panose="020B0606030504020204" pitchFamily="34" charset="0"/>
              </a:rPr>
              <a:t>Çocuklarla </a:t>
            </a:r>
            <a:r>
              <a:rPr lang="tr-TR" sz="2200" b="1" i="0" dirty="0">
                <a:solidFill>
                  <a:srgbClr val="676767"/>
                </a:solidFill>
                <a:effectLst/>
                <a:latin typeface="open sans" panose="020B0606030504020204" pitchFamily="34" charset="0"/>
              </a:rPr>
              <a:t>İlgili Nedenler</a:t>
            </a:r>
          </a:p>
          <a:p>
            <a:pPr algn="just" fontAlgn="base">
              <a:lnSpc>
                <a:spcPct val="170000"/>
              </a:lnSpc>
            </a:pPr>
            <a:r>
              <a:rPr lang="tr-TR" sz="2200" b="0" i="0" dirty="0">
                <a:solidFill>
                  <a:schemeClr val="accent1">
                    <a:lumMod val="60000"/>
                    <a:lumOff val="40000"/>
                  </a:schemeClr>
                </a:solidFill>
                <a:effectLst/>
                <a:latin typeface="open sans" panose="020B0606030504020204" pitchFamily="34" charset="0"/>
              </a:rPr>
              <a:t>Çocukları kaçırır, velayeti alır korkusu</a:t>
            </a:r>
          </a:p>
          <a:p>
            <a:pPr algn="just" fontAlgn="base">
              <a:lnSpc>
                <a:spcPct val="170000"/>
              </a:lnSpc>
            </a:pPr>
            <a:r>
              <a:rPr lang="tr-TR" sz="2200" b="0" i="0" dirty="0">
                <a:solidFill>
                  <a:schemeClr val="accent1">
                    <a:lumMod val="60000"/>
                    <a:lumOff val="40000"/>
                  </a:schemeClr>
                </a:solidFill>
                <a:effectLst/>
                <a:latin typeface="open sans" panose="020B0606030504020204" pitchFamily="34" charset="0"/>
              </a:rPr>
              <a:t>Çocuklara zarar verir, taciz eder korkusu</a:t>
            </a:r>
          </a:p>
          <a:p>
            <a:pPr algn="just" fontAlgn="base">
              <a:lnSpc>
                <a:spcPct val="170000"/>
              </a:lnSpc>
            </a:pPr>
            <a:r>
              <a:rPr lang="tr-TR" sz="2200" b="0" i="0" dirty="0">
                <a:solidFill>
                  <a:schemeClr val="accent1">
                    <a:lumMod val="60000"/>
                    <a:lumOff val="40000"/>
                  </a:schemeClr>
                </a:solidFill>
                <a:effectLst/>
                <a:latin typeface="open sans" panose="020B0606030504020204" pitchFamily="34" charset="0"/>
              </a:rPr>
              <a:t>Tek başına çocuklara bakamayacağı korkusu</a:t>
            </a:r>
          </a:p>
          <a:p>
            <a:pPr algn="just" fontAlgn="base">
              <a:lnSpc>
                <a:spcPct val="170000"/>
              </a:lnSpc>
            </a:pPr>
            <a:r>
              <a:rPr lang="tr-TR" sz="2200" b="0" i="0" dirty="0">
                <a:solidFill>
                  <a:schemeClr val="accent1">
                    <a:lumMod val="60000"/>
                    <a:lumOff val="40000"/>
                  </a:schemeClr>
                </a:solidFill>
                <a:effectLst/>
                <a:latin typeface="open sans" panose="020B0606030504020204" pitchFamily="34" charset="0"/>
              </a:rPr>
              <a:t>Çocukların babayla beraber büyümeleri gerektiği inancı, babasız kalacağı korkusu</a:t>
            </a:r>
          </a:p>
          <a:p>
            <a:pPr algn="just" fontAlgn="base">
              <a:lnSpc>
                <a:spcPct val="170000"/>
              </a:lnSpc>
            </a:pPr>
            <a:endParaRPr lang="tr-TR" sz="2200" b="0" i="0" dirty="0">
              <a:solidFill>
                <a:srgbClr val="676767"/>
              </a:solidFill>
              <a:effectLst/>
              <a:latin typeface="open sans" panose="020B0606030504020204" pitchFamily="34" charset="0"/>
            </a:endParaRPr>
          </a:p>
          <a:p>
            <a:pPr algn="just">
              <a:lnSpc>
                <a:spcPct val="170000"/>
              </a:lnSpc>
            </a:pPr>
            <a:endParaRPr lang="tr-TR" sz="1300" dirty="0"/>
          </a:p>
        </p:txBody>
      </p:sp>
      <p:sp>
        <p:nvSpPr>
          <p:cNvPr id="2" name="Veri Yer Tutucusu 1"/>
          <p:cNvSpPr>
            <a:spLocks noGrp="1"/>
          </p:cNvSpPr>
          <p:nvPr>
            <p:ph type="dt" sz="half" idx="10"/>
          </p:nvPr>
        </p:nvSpPr>
        <p:spPr/>
        <p:txBody>
          <a:bodyPr/>
          <a:lstStyle/>
          <a:p>
            <a:fld id="{EDF8F733-DCB3-480D-9E46-13A7C9B564C9}" type="datetime1">
              <a:rPr lang="tr-TR" smtClean="0"/>
              <a:t>24.02.2022</a:t>
            </a:fld>
            <a:endParaRPr lang="tr-TR"/>
          </a:p>
        </p:txBody>
      </p:sp>
      <p:sp>
        <p:nvSpPr>
          <p:cNvPr id="4" name="Altbilgi Yer Tutucusu 3"/>
          <p:cNvSpPr>
            <a:spLocks noGrp="1"/>
          </p:cNvSpPr>
          <p:nvPr>
            <p:ph type="ftr" sz="quarter" idx="11"/>
          </p:nvPr>
        </p:nvSpPr>
        <p:spPr/>
        <p:txBody>
          <a:bodyPr/>
          <a:lstStyle/>
          <a:p>
            <a:r>
              <a:rPr lang="tr-TR" smtClean="0"/>
              <a:t>Kaynak: https://morcati.org.tr</a:t>
            </a:r>
            <a:endParaRPr lang="tr-TR"/>
          </a:p>
        </p:txBody>
      </p:sp>
      <p:sp>
        <p:nvSpPr>
          <p:cNvPr id="5" name="Slayt Numarası Yer Tutucusu 4"/>
          <p:cNvSpPr>
            <a:spLocks noGrp="1"/>
          </p:cNvSpPr>
          <p:nvPr>
            <p:ph type="sldNum" sz="quarter" idx="12"/>
          </p:nvPr>
        </p:nvSpPr>
        <p:spPr/>
        <p:txBody>
          <a:bodyPr/>
          <a:lstStyle/>
          <a:p>
            <a:fld id="{06DF4D8F-74C9-4AF9-B227-F38B49976DB6}" type="slidenum">
              <a:rPr lang="tr-TR" smtClean="0"/>
              <a:t>19</a:t>
            </a:fld>
            <a:endParaRPr lang="tr-TR"/>
          </a:p>
        </p:txBody>
      </p:sp>
    </p:spTree>
    <p:extLst>
      <p:ext uri="{BB962C8B-B14F-4D97-AF65-F5344CB8AC3E}">
        <p14:creationId xmlns:p14="http://schemas.microsoft.com/office/powerpoint/2010/main" val="1114306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E6BDBB04-BFFD-4A48-B072-890DCF2CC60D}"/>
              </a:ext>
            </a:extLst>
          </p:cNvPr>
          <p:cNvSpPr>
            <a:spLocks noGrp="1"/>
          </p:cNvSpPr>
          <p:nvPr>
            <p:ph type="ctrTitle"/>
          </p:nvPr>
        </p:nvSpPr>
        <p:spPr>
          <a:xfrm>
            <a:off x="1524000" y="735997"/>
            <a:ext cx="9144000" cy="1655762"/>
          </a:xfrm>
        </p:spPr>
        <p:txBody>
          <a:bodyPr>
            <a:normAutofit/>
          </a:bodyPr>
          <a:lstStyle/>
          <a:p>
            <a:r>
              <a:rPr lang="tr-TR" b="0" i="0" dirty="0">
                <a:solidFill>
                  <a:srgbClr val="676767"/>
                </a:solidFill>
                <a:effectLst/>
                <a:latin typeface="open sans"/>
              </a:rPr>
              <a:t>Kadına Yönelik Şiddet Nedir?</a:t>
            </a:r>
            <a:endParaRPr lang="tr-TR" dirty="0">
              <a:latin typeface="open sans"/>
            </a:endParaRPr>
          </a:p>
        </p:txBody>
      </p:sp>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435075" y="2633808"/>
            <a:ext cx="9144000" cy="2691605"/>
          </a:xfrm>
        </p:spPr>
        <p:txBody>
          <a:bodyPr>
            <a:normAutofit fontScale="85000" lnSpcReduction="10000"/>
          </a:bodyPr>
          <a:lstStyle/>
          <a:p>
            <a:pPr algn="just">
              <a:lnSpc>
                <a:spcPct val="170000"/>
              </a:lnSpc>
            </a:pPr>
            <a:r>
              <a:rPr lang="tr-TR" b="1" i="0" dirty="0">
                <a:solidFill>
                  <a:schemeClr val="accent2"/>
                </a:solidFill>
                <a:effectLst/>
                <a:latin typeface="open sans"/>
              </a:rPr>
              <a:t>Kadına yönelik şiddet, cinsiyeti nedeniyle ev içinde ve dışında kadına uygulanan sistematik şiddet </a:t>
            </a:r>
            <a:r>
              <a:rPr lang="tr-TR" b="1" i="0" dirty="0" smtClean="0">
                <a:solidFill>
                  <a:schemeClr val="accent2"/>
                </a:solidFill>
                <a:effectLst/>
                <a:latin typeface="open sans"/>
              </a:rPr>
              <a:t>davranışlardır. Erkeklerin </a:t>
            </a:r>
            <a:r>
              <a:rPr lang="tr-TR" b="1" i="0" dirty="0">
                <a:solidFill>
                  <a:schemeClr val="accent2"/>
                </a:solidFill>
                <a:effectLst/>
                <a:latin typeface="open sans"/>
              </a:rPr>
              <a:t>kadınlara şiddet uygulamasının nedeni: güç göstermek, öfke boşaltmak, kadınları kontrol etmek ya da cezalandırmaktır</a:t>
            </a:r>
            <a:r>
              <a:rPr lang="tr-TR" b="0" i="0" dirty="0">
                <a:solidFill>
                  <a:schemeClr val="accent2"/>
                </a:solidFill>
                <a:effectLst/>
                <a:latin typeface="open sans"/>
              </a:rPr>
              <a:t>. </a:t>
            </a:r>
            <a:endParaRPr lang="tr-TR" b="1" dirty="0">
              <a:solidFill>
                <a:schemeClr val="accent2"/>
              </a:solidFill>
              <a:latin typeface="open sans"/>
            </a:endParaRPr>
          </a:p>
        </p:txBody>
      </p:sp>
      <p:sp>
        <p:nvSpPr>
          <p:cNvPr id="4" name="Veri Yer Tutucusu 3"/>
          <p:cNvSpPr>
            <a:spLocks noGrp="1"/>
          </p:cNvSpPr>
          <p:nvPr>
            <p:ph type="dt" sz="half" idx="10"/>
          </p:nvPr>
        </p:nvSpPr>
        <p:spPr/>
        <p:txBody>
          <a:bodyPr/>
          <a:lstStyle/>
          <a:p>
            <a:fld id="{70F261B9-2B18-4E57-AD76-BCB5BD11D3A7}" type="datetime1">
              <a:rPr lang="tr-TR" smtClean="0"/>
              <a:t>24.02.2022</a:t>
            </a:fld>
            <a:endParaRPr lang="tr-TR"/>
          </a:p>
        </p:txBody>
      </p:sp>
      <p:sp>
        <p:nvSpPr>
          <p:cNvPr id="5" name="Altbilgi Yer Tutucusu 4"/>
          <p:cNvSpPr>
            <a:spLocks noGrp="1"/>
          </p:cNvSpPr>
          <p:nvPr>
            <p:ph type="ftr" sz="quarter" idx="11"/>
          </p:nvPr>
        </p:nvSpPr>
        <p:spPr/>
        <p:txBody>
          <a:bodyPr/>
          <a:lstStyle/>
          <a:p>
            <a:r>
              <a:rPr lang="tr-TR" smtClean="0"/>
              <a:t>Kaynak: https://morcati.org.tr</a:t>
            </a:r>
            <a:endParaRPr lang="tr-TR"/>
          </a:p>
        </p:txBody>
      </p:sp>
      <p:sp>
        <p:nvSpPr>
          <p:cNvPr id="6" name="Slayt Numarası Yer Tutucusu 5"/>
          <p:cNvSpPr>
            <a:spLocks noGrp="1"/>
          </p:cNvSpPr>
          <p:nvPr>
            <p:ph type="sldNum" sz="quarter" idx="12"/>
          </p:nvPr>
        </p:nvSpPr>
        <p:spPr/>
        <p:txBody>
          <a:bodyPr/>
          <a:lstStyle/>
          <a:p>
            <a:fld id="{06DF4D8F-74C9-4AF9-B227-F38B49976DB6}" type="slidenum">
              <a:rPr lang="tr-TR" smtClean="0"/>
              <a:t>2</a:t>
            </a:fld>
            <a:endParaRPr lang="tr-TR"/>
          </a:p>
        </p:txBody>
      </p:sp>
    </p:spTree>
    <p:extLst>
      <p:ext uri="{BB962C8B-B14F-4D97-AF65-F5344CB8AC3E}">
        <p14:creationId xmlns:p14="http://schemas.microsoft.com/office/powerpoint/2010/main" val="7851958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E6BDBB04-BFFD-4A48-B072-890DCF2CC60D}"/>
              </a:ext>
            </a:extLst>
          </p:cNvPr>
          <p:cNvSpPr>
            <a:spLocks noGrp="1"/>
          </p:cNvSpPr>
          <p:nvPr>
            <p:ph type="ctrTitle"/>
          </p:nvPr>
        </p:nvSpPr>
        <p:spPr>
          <a:xfrm>
            <a:off x="1730472" y="359114"/>
            <a:ext cx="9144000" cy="2387600"/>
          </a:xfrm>
        </p:spPr>
        <p:txBody>
          <a:bodyPr>
            <a:normAutofit/>
          </a:bodyPr>
          <a:lstStyle/>
          <a:p>
            <a:r>
              <a:rPr lang="tr-TR" sz="3600" b="0" i="0" dirty="0">
                <a:solidFill>
                  <a:srgbClr val="676767"/>
                </a:solidFill>
                <a:effectLst/>
                <a:latin typeface="open sans" panose="020B0606030504020204" pitchFamily="34" charset="0"/>
              </a:rPr>
              <a:t>Şiddetin Çocuklar ve Ergenler Üzerindeki Etkileri </a:t>
            </a:r>
            <a:endParaRPr lang="tr-TR" sz="3600" dirty="0"/>
          </a:p>
        </p:txBody>
      </p:sp>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397474" y="3467126"/>
            <a:ext cx="10549687" cy="1794422"/>
          </a:xfrm>
        </p:spPr>
        <p:txBody>
          <a:bodyPr>
            <a:normAutofit/>
          </a:bodyPr>
          <a:lstStyle/>
          <a:p>
            <a:pPr algn="just" fontAlgn="base">
              <a:lnSpc>
                <a:spcPct val="150000"/>
              </a:lnSpc>
              <a:buFont typeface="+mj-lt"/>
              <a:buAutoNum type="arabicPeriod"/>
            </a:pPr>
            <a:r>
              <a:rPr lang="tr-TR" sz="2200" b="0" i="0" dirty="0">
                <a:solidFill>
                  <a:schemeClr val="accent1">
                    <a:lumMod val="60000"/>
                    <a:lumOff val="40000"/>
                  </a:schemeClr>
                </a:solidFill>
                <a:effectLst/>
                <a:latin typeface="open sans" panose="020B0606030504020204" pitchFamily="34" charset="0"/>
              </a:rPr>
              <a:t>Çocuklar ve ergenler doğrudan şiddete maruz kalabilir</a:t>
            </a:r>
          </a:p>
          <a:p>
            <a:pPr algn="just" fontAlgn="base">
              <a:lnSpc>
                <a:spcPct val="150000"/>
              </a:lnSpc>
              <a:buFont typeface="+mj-lt"/>
              <a:buAutoNum type="arabicPeriod"/>
            </a:pPr>
            <a:r>
              <a:rPr lang="tr-TR" sz="2200" b="0" i="0" dirty="0">
                <a:solidFill>
                  <a:schemeClr val="accent1">
                    <a:lumMod val="60000"/>
                    <a:lumOff val="40000"/>
                  </a:schemeClr>
                </a:solidFill>
                <a:effectLst/>
                <a:latin typeface="open sans" panose="020B0606030504020204" pitchFamily="34" charset="0"/>
              </a:rPr>
              <a:t>Şiddete tanık olabilir (görmek, duymak veya sonrasında yaşananlarla baş etmek zorunda kalmak)</a:t>
            </a:r>
          </a:p>
          <a:p>
            <a:pPr algn="just">
              <a:lnSpc>
                <a:spcPct val="150000"/>
              </a:lnSpc>
            </a:pPr>
            <a:endParaRPr lang="tr-TR" sz="2200" dirty="0"/>
          </a:p>
        </p:txBody>
      </p:sp>
      <p:sp>
        <p:nvSpPr>
          <p:cNvPr id="4" name="Veri Yer Tutucusu 3"/>
          <p:cNvSpPr>
            <a:spLocks noGrp="1"/>
          </p:cNvSpPr>
          <p:nvPr>
            <p:ph type="dt" sz="half" idx="10"/>
          </p:nvPr>
        </p:nvSpPr>
        <p:spPr/>
        <p:txBody>
          <a:bodyPr/>
          <a:lstStyle/>
          <a:p>
            <a:fld id="{9ABF893F-6470-419D-B1F9-5794E58D4920}" type="datetime1">
              <a:rPr lang="tr-TR" smtClean="0"/>
              <a:t>24.02.2022</a:t>
            </a:fld>
            <a:endParaRPr lang="tr-TR"/>
          </a:p>
        </p:txBody>
      </p:sp>
      <p:sp>
        <p:nvSpPr>
          <p:cNvPr id="5" name="Altbilgi Yer Tutucusu 4"/>
          <p:cNvSpPr>
            <a:spLocks noGrp="1"/>
          </p:cNvSpPr>
          <p:nvPr>
            <p:ph type="ftr" sz="quarter" idx="11"/>
          </p:nvPr>
        </p:nvSpPr>
        <p:spPr/>
        <p:txBody>
          <a:bodyPr/>
          <a:lstStyle/>
          <a:p>
            <a:r>
              <a:rPr lang="tr-TR" smtClean="0"/>
              <a:t>Kaynak: https://morcati.org.tr</a:t>
            </a:r>
            <a:endParaRPr lang="tr-TR"/>
          </a:p>
        </p:txBody>
      </p:sp>
      <p:sp>
        <p:nvSpPr>
          <p:cNvPr id="6" name="Slayt Numarası Yer Tutucusu 5"/>
          <p:cNvSpPr>
            <a:spLocks noGrp="1"/>
          </p:cNvSpPr>
          <p:nvPr>
            <p:ph type="sldNum" sz="quarter" idx="12"/>
          </p:nvPr>
        </p:nvSpPr>
        <p:spPr/>
        <p:txBody>
          <a:bodyPr/>
          <a:lstStyle/>
          <a:p>
            <a:fld id="{06DF4D8F-74C9-4AF9-B227-F38B49976DB6}" type="slidenum">
              <a:rPr lang="tr-TR" smtClean="0"/>
              <a:t>20</a:t>
            </a:fld>
            <a:endParaRPr lang="tr-TR"/>
          </a:p>
        </p:txBody>
      </p:sp>
    </p:spTree>
    <p:extLst>
      <p:ext uri="{BB962C8B-B14F-4D97-AF65-F5344CB8AC3E}">
        <p14:creationId xmlns:p14="http://schemas.microsoft.com/office/powerpoint/2010/main" val="3170933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787219" y="1093925"/>
            <a:ext cx="10145486" cy="4550229"/>
          </a:xfrm>
        </p:spPr>
        <p:txBody>
          <a:bodyPr>
            <a:normAutofit/>
          </a:bodyPr>
          <a:lstStyle/>
          <a:p>
            <a:pPr algn="just" fontAlgn="base">
              <a:lnSpc>
                <a:spcPct val="170000"/>
              </a:lnSpc>
            </a:pPr>
            <a:r>
              <a:rPr lang="tr-TR" sz="2200" b="0" i="0" dirty="0">
                <a:solidFill>
                  <a:srgbClr val="676767"/>
                </a:solidFill>
                <a:effectLst/>
                <a:latin typeface="open sans" panose="020B0606030504020204" pitchFamily="34" charset="0"/>
              </a:rPr>
              <a:t>Kadınların şiddete maruz kaldığı ortamlarda çocukların fiziksel, duygusal, psikolojik ve cinsel şiddete maruz kalma ihtimali erkek şiddetinin olmadığı ortamlardan çok daha fazladır</a:t>
            </a:r>
            <a:r>
              <a:rPr lang="tr-TR" sz="2200" b="0" i="0" dirty="0" smtClean="0">
                <a:solidFill>
                  <a:srgbClr val="676767"/>
                </a:solidFill>
                <a:effectLst/>
                <a:latin typeface="open sans" panose="020B0606030504020204" pitchFamily="34" charset="0"/>
              </a:rPr>
              <a:t>.</a:t>
            </a:r>
          </a:p>
          <a:p>
            <a:pPr algn="just" fontAlgn="base">
              <a:lnSpc>
                <a:spcPct val="170000"/>
              </a:lnSpc>
            </a:pPr>
            <a:endParaRPr lang="tr-TR" sz="2200" b="0" i="0" dirty="0">
              <a:solidFill>
                <a:srgbClr val="676767"/>
              </a:solidFill>
              <a:effectLst/>
              <a:latin typeface="open sans" panose="020B0606030504020204" pitchFamily="34" charset="0"/>
            </a:endParaRPr>
          </a:p>
          <a:p>
            <a:pPr algn="just" fontAlgn="base">
              <a:lnSpc>
                <a:spcPct val="170000"/>
              </a:lnSpc>
            </a:pPr>
            <a:r>
              <a:rPr lang="tr-TR" sz="2200" b="0" i="0" dirty="0">
                <a:solidFill>
                  <a:srgbClr val="676767"/>
                </a:solidFill>
                <a:effectLst/>
                <a:latin typeface="open sans" panose="020B0606030504020204" pitchFamily="34" charset="0"/>
              </a:rPr>
              <a:t>Şiddete uğrayan anneler, öfkeli, depresif, çaresizlik ve ümitsizlik duyguları içinde, enerjisiz, başka bir bireyin ihtiyaçlarıyla sınırlı şekilde ilgilenebilecek duygusal enerjiye sahip olabilirler.</a:t>
            </a:r>
          </a:p>
          <a:p>
            <a:pPr algn="just">
              <a:lnSpc>
                <a:spcPct val="170000"/>
              </a:lnSpc>
            </a:pPr>
            <a:endParaRPr lang="tr-TR" dirty="0"/>
          </a:p>
        </p:txBody>
      </p:sp>
      <p:sp>
        <p:nvSpPr>
          <p:cNvPr id="2" name="Veri Yer Tutucusu 1"/>
          <p:cNvSpPr>
            <a:spLocks noGrp="1"/>
          </p:cNvSpPr>
          <p:nvPr>
            <p:ph type="dt" sz="half" idx="10"/>
          </p:nvPr>
        </p:nvSpPr>
        <p:spPr/>
        <p:txBody>
          <a:bodyPr/>
          <a:lstStyle/>
          <a:p>
            <a:fld id="{E17A4857-7770-48C3-BE19-F6B81A0AF80B}" type="datetime1">
              <a:rPr lang="tr-TR" smtClean="0"/>
              <a:t>24.02.2022</a:t>
            </a:fld>
            <a:endParaRPr lang="tr-TR"/>
          </a:p>
        </p:txBody>
      </p:sp>
      <p:sp>
        <p:nvSpPr>
          <p:cNvPr id="4" name="Altbilgi Yer Tutucusu 3"/>
          <p:cNvSpPr>
            <a:spLocks noGrp="1"/>
          </p:cNvSpPr>
          <p:nvPr>
            <p:ph type="ftr" sz="quarter" idx="11"/>
          </p:nvPr>
        </p:nvSpPr>
        <p:spPr/>
        <p:txBody>
          <a:bodyPr/>
          <a:lstStyle/>
          <a:p>
            <a:r>
              <a:rPr lang="tr-TR" smtClean="0"/>
              <a:t>Kaynak: https://morcati.org.tr</a:t>
            </a:r>
            <a:endParaRPr lang="tr-TR"/>
          </a:p>
        </p:txBody>
      </p:sp>
      <p:sp>
        <p:nvSpPr>
          <p:cNvPr id="5" name="Slayt Numarası Yer Tutucusu 4"/>
          <p:cNvSpPr>
            <a:spLocks noGrp="1"/>
          </p:cNvSpPr>
          <p:nvPr>
            <p:ph type="sldNum" sz="quarter" idx="12"/>
          </p:nvPr>
        </p:nvSpPr>
        <p:spPr/>
        <p:txBody>
          <a:bodyPr/>
          <a:lstStyle/>
          <a:p>
            <a:fld id="{06DF4D8F-74C9-4AF9-B227-F38B49976DB6}" type="slidenum">
              <a:rPr lang="tr-TR" smtClean="0"/>
              <a:t>21</a:t>
            </a:fld>
            <a:endParaRPr lang="tr-TR"/>
          </a:p>
        </p:txBody>
      </p:sp>
    </p:spTree>
    <p:extLst>
      <p:ext uri="{BB962C8B-B14F-4D97-AF65-F5344CB8AC3E}">
        <p14:creationId xmlns:p14="http://schemas.microsoft.com/office/powerpoint/2010/main" val="1626955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E6BDBB04-BFFD-4A48-B072-890DCF2CC60D}"/>
              </a:ext>
            </a:extLst>
          </p:cNvPr>
          <p:cNvSpPr>
            <a:spLocks noGrp="1"/>
          </p:cNvSpPr>
          <p:nvPr>
            <p:ph type="ctrTitle"/>
          </p:nvPr>
        </p:nvSpPr>
        <p:spPr>
          <a:xfrm>
            <a:off x="1524000" y="240620"/>
            <a:ext cx="9144000" cy="1022123"/>
          </a:xfrm>
        </p:spPr>
        <p:txBody>
          <a:bodyPr/>
          <a:lstStyle/>
          <a:p>
            <a:r>
              <a:rPr lang="tr-TR" b="0" i="0" dirty="0">
                <a:solidFill>
                  <a:srgbClr val="676767"/>
                </a:solidFill>
                <a:effectLst/>
                <a:latin typeface="open sans" panose="020B0606030504020204" pitchFamily="34" charset="0"/>
              </a:rPr>
              <a:t>Flört Şiddeti</a:t>
            </a:r>
            <a:endParaRPr lang="tr-TR" dirty="0"/>
          </a:p>
        </p:txBody>
      </p:sp>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673902" y="1743677"/>
            <a:ext cx="9144000" cy="3004457"/>
          </a:xfrm>
        </p:spPr>
        <p:txBody>
          <a:bodyPr>
            <a:normAutofit fontScale="77500" lnSpcReduction="20000"/>
          </a:bodyPr>
          <a:lstStyle/>
          <a:p>
            <a:pPr algn="just" fontAlgn="base">
              <a:lnSpc>
                <a:spcPct val="170000"/>
              </a:lnSpc>
            </a:pPr>
            <a:r>
              <a:rPr lang="tr-TR" b="1" i="0" dirty="0" smtClean="0">
                <a:solidFill>
                  <a:srgbClr val="676767"/>
                </a:solidFill>
                <a:effectLst/>
                <a:latin typeface="open sans" panose="020B0606030504020204" pitchFamily="34" charset="0"/>
              </a:rPr>
              <a:t>İlişki güvenli </a:t>
            </a:r>
            <a:r>
              <a:rPr lang="tr-TR" b="1" i="0" dirty="0">
                <a:solidFill>
                  <a:srgbClr val="676767"/>
                </a:solidFill>
                <a:effectLst/>
                <a:latin typeface="open sans" panose="020B0606030504020204" pitchFamily="34" charset="0"/>
              </a:rPr>
              <a:t>mi? </a:t>
            </a:r>
            <a:endParaRPr lang="tr-TR" b="0" i="0" dirty="0">
              <a:solidFill>
                <a:srgbClr val="676767"/>
              </a:solidFill>
              <a:effectLst/>
              <a:latin typeface="open sans" panose="020B0606030504020204" pitchFamily="34" charset="0"/>
            </a:endParaRPr>
          </a:p>
          <a:p>
            <a:pPr algn="just" fontAlgn="base">
              <a:lnSpc>
                <a:spcPct val="170000"/>
              </a:lnSpc>
            </a:pPr>
            <a:r>
              <a:rPr lang="tr-TR" b="0" i="0" dirty="0">
                <a:solidFill>
                  <a:srgbClr val="676767"/>
                </a:solidFill>
                <a:effectLst/>
                <a:latin typeface="open sans" panose="020B0606030504020204" pitchFamily="34" charset="0"/>
              </a:rPr>
              <a:t>Flört şiddeti, flörtün yeni yeni başladığı 13-23 yaş döneminde romantik ilişkilerde yaşanan şiddete işaret ediyor. Bu dönemde, flört etmek </a:t>
            </a:r>
            <a:r>
              <a:rPr lang="tr-TR" b="0" i="0" dirty="0">
                <a:solidFill>
                  <a:srgbClr val="FF0000"/>
                </a:solidFill>
                <a:effectLst/>
                <a:latin typeface="open sans" panose="020B0606030504020204" pitchFamily="34" charset="0"/>
              </a:rPr>
              <a:t>“gizli”, ayıp”, “saklanması gereken” </a:t>
            </a:r>
            <a:r>
              <a:rPr lang="tr-TR" b="0" i="0" dirty="0">
                <a:solidFill>
                  <a:srgbClr val="676767"/>
                </a:solidFill>
                <a:effectLst/>
                <a:latin typeface="open sans" panose="020B0606030504020204" pitchFamily="34" charset="0"/>
              </a:rPr>
              <a:t>bir konu olarak görüldüğü için ilişki içinde </a:t>
            </a:r>
            <a:r>
              <a:rPr lang="tr-TR" b="0" i="0" dirty="0" smtClean="0">
                <a:solidFill>
                  <a:srgbClr val="676767"/>
                </a:solidFill>
                <a:effectLst/>
                <a:latin typeface="open sans" panose="020B0606030504020204" pitchFamily="34" charset="0"/>
              </a:rPr>
              <a:t>kadın şiddetle karşılaşsa </a:t>
            </a:r>
            <a:r>
              <a:rPr lang="tr-TR" b="0" i="0" dirty="0">
                <a:solidFill>
                  <a:srgbClr val="676767"/>
                </a:solidFill>
                <a:effectLst/>
                <a:latin typeface="open sans" panose="020B0606030504020204" pitchFamily="34" charset="0"/>
              </a:rPr>
              <a:t>bile hiç kimseyle konuşamıyor ve yalnız hissediyor </a:t>
            </a:r>
            <a:r>
              <a:rPr lang="tr-TR" b="0" i="0" dirty="0" smtClean="0">
                <a:solidFill>
                  <a:srgbClr val="676767"/>
                </a:solidFill>
                <a:effectLst/>
                <a:latin typeface="open sans" panose="020B0606030504020204" pitchFamily="34" charset="0"/>
              </a:rPr>
              <a:t>olabilir.</a:t>
            </a:r>
            <a:endParaRPr lang="tr-TR" b="0" i="0" dirty="0">
              <a:solidFill>
                <a:srgbClr val="676767"/>
              </a:solidFill>
              <a:effectLst/>
              <a:latin typeface="open sans" panose="020B0606030504020204" pitchFamily="34" charset="0"/>
            </a:endParaRPr>
          </a:p>
          <a:p>
            <a:pPr>
              <a:lnSpc>
                <a:spcPct val="170000"/>
              </a:lnSpc>
            </a:pPr>
            <a:endParaRPr lang="tr-TR" dirty="0"/>
          </a:p>
        </p:txBody>
      </p:sp>
      <p:sp>
        <p:nvSpPr>
          <p:cNvPr id="4" name="Veri Yer Tutucusu 3"/>
          <p:cNvSpPr>
            <a:spLocks noGrp="1"/>
          </p:cNvSpPr>
          <p:nvPr>
            <p:ph type="dt" sz="half" idx="10"/>
          </p:nvPr>
        </p:nvSpPr>
        <p:spPr/>
        <p:txBody>
          <a:bodyPr/>
          <a:lstStyle/>
          <a:p>
            <a:fld id="{2AC075AA-15DD-497A-A83F-F960E562B029}" type="datetime1">
              <a:rPr lang="tr-TR" smtClean="0"/>
              <a:t>24.02.2022</a:t>
            </a:fld>
            <a:endParaRPr lang="tr-TR"/>
          </a:p>
        </p:txBody>
      </p:sp>
      <p:sp>
        <p:nvSpPr>
          <p:cNvPr id="5" name="Altbilgi Yer Tutucusu 4"/>
          <p:cNvSpPr>
            <a:spLocks noGrp="1"/>
          </p:cNvSpPr>
          <p:nvPr>
            <p:ph type="ftr" sz="quarter" idx="11"/>
          </p:nvPr>
        </p:nvSpPr>
        <p:spPr/>
        <p:txBody>
          <a:bodyPr/>
          <a:lstStyle/>
          <a:p>
            <a:r>
              <a:rPr lang="tr-TR" smtClean="0"/>
              <a:t>Kaynak: https://morcati.org.tr</a:t>
            </a:r>
            <a:endParaRPr lang="tr-TR"/>
          </a:p>
        </p:txBody>
      </p:sp>
      <p:sp>
        <p:nvSpPr>
          <p:cNvPr id="6" name="Slayt Numarası Yer Tutucusu 5"/>
          <p:cNvSpPr>
            <a:spLocks noGrp="1"/>
          </p:cNvSpPr>
          <p:nvPr>
            <p:ph type="sldNum" sz="quarter" idx="12"/>
          </p:nvPr>
        </p:nvSpPr>
        <p:spPr/>
        <p:txBody>
          <a:bodyPr/>
          <a:lstStyle/>
          <a:p>
            <a:fld id="{06DF4D8F-74C9-4AF9-B227-F38B49976DB6}" type="slidenum">
              <a:rPr lang="tr-TR" smtClean="0"/>
              <a:t>22</a:t>
            </a:fld>
            <a:endParaRPr lang="tr-TR"/>
          </a:p>
        </p:txBody>
      </p:sp>
    </p:spTree>
    <p:extLst>
      <p:ext uri="{BB962C8B-B14F-4D97-AF65-F5344CB8AC3E}">
        <p14:creationId xmlns:p14="http://schemas.microsoft.com/office/powerpoint/2010/main" val="1308480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523999" y="1643743"/>
            <a:ext cx="9718623" cy="3614057"/>
          </a:xfrm>
        </p:spPr>
        <p:txBody>
          <a:bodyPr>
            <a:normAutofit fontScale="92500" lnSpcReduction="20000"/>
          </a:bodyPr>
          <a:lstStyle/>
          <a:p>
            <a:pPr algn="just" fontAlgn="base">
              <a:lnSpc>
                <a:spcPct val="170000"/>
              </a:lnSpc>
            </a:pPr>
            <a:r>
              <a:rPr lang="tr-TR" sz="2200" b="1" i="0" dirty="0">
                <a:solidFill>
                  <a:srgbClr val="676767"/>
                </a:solidFill>
                <a:effectLst/>
                <a:latin typeface="open sans" panose="020B0606030504020204" pitchFamily="34" charset="0"/>
              </a:rPr>
              <a:t>Flört Şiddeti Nedir?</a:t>
            </a:r>
            <a:endParaRPr lang="tr-TR" sz="2200" b="0" i="0" dirty="0">
              <a:solidFill>
                <a:srgbClr val="676767"/>
              </a:solidFill>
              <a:effectLst/>
              <a:latin typeface="open sans" panose="020B0606030504020204" pitchFamily="34" charset="0"/>
            </a:endParaRPr>
          </a:p>
          <a:p>
            <a:pPr algn="just" fontAlgn="base">
              <a:lnSpc>
                <a:spcPct val="170000"/>
              </a:lnSpc>
            </a:pPr>
            <a:r>
              <a:rPr lang="tr-TR" sz="2200" b="0" i="0" dirty="0">
                <a:solidFill>
                  <a:srgbClr val="676767"/>
                </a:solidFill>
                <a:effectLst/>
                <a:latin typeface="open sans" panose="020B0606030504020204" pitchFamily="34" charset="0"/>
              </a:rPr>
              <a:t>Flört şiddeti, sevgilinin </a:t>
            </a:r>
            <a:r>
              <a:rPr lang="tr-TR" sz="2200" b="0" i="0" dirty="0" smtClean="0">
                <a:solidFill>
                  <a:srgbClr val="676767"/>
                </a:solidFill>
                <a:effectLst/>
                <a:latin typeface="open sans" panose="020B0606030504020204" pitchFamily="34" charset="0"/>
              </a:rPr>
              <a:t>kadına </a:t>
            </a:r>
            <a:r>
              <a:rPr lang="tr-TR" sz="2200" b="0" i="0" dirty="0">
                <a:solidFill>
                  <a:srgbClr val="676767"/>
                </a:solidFill>
                <a:effectLst/>
                <a:latin typeface="open sans" panose="020B0606030504020204" pitchFamily="34" charset="0"/>
              </a:rPr>
              <a:t>karşı fiziksel, cinsel, psikolojik, sosyal ve dijital şiddet içeren davranışlarda bulunmasıdır. </a:t>
            </a:r>
            <a:r>
              <a:rPr lang="tr-TR" sz="2200" b="0" i="0" dirty="0" smtClean="0">
                <a:solidFill>
                  <a:srgbClr val="676767"/>
                </a:solidFill>
                <a:effectLst/>
                <a:latin typeface="open sans" panose="020B0606030504020204" pitchFamily="34" charset="0"/>
              </a:rPr>
              <a:t>Sevgili, kadına </a:t>
            </a:r>
            <a:r>
              <a:rPr lang="tr-TR" sz="2200" b="0" i="0" dirty="0">
                <a:solidFill>
                  <a:srgbClr val="676767"/>
                </a:solidFill>
                <a:effectLst/>
                <a:latin typeface="open sans" panose="020B0606030504020204" pitchFamily="34" charset="0"/>
              </a:rPr>
              <a:t>karşı şiddet göstererek </a:t>
            </a:r>
            <a:r>
              <a:rPr lang="tr-TR" sz="2200" b="0" i="0" dirty="0" smtClean="0">
                <a:solidFill>
                  <a:srgbClr val="676767"/>
                </a:solidFill>
                <a:effectLst/>
                <a:latin typeface="open sans" panose="020B0606030504020204" pitchFamily="34" charset="0"/>
              </a:rPr>
              <a:t>üzerinde </a:t>
            </a:r>
            <a:r>
              <a:rPr lang="tr-TR" sz="2200" b="0" i="0" dirty="0">
                <a:solidFill>
                  <a:srgbClr val="676767"/>
                </a:solidFill>
                <a:effectLst/>
                <a:latin typeface="open sans" panose="020B0606030504020204" pitchFamily="34" charset="0"/>
              </a:rPr>
              <a:t>egemenlik kurmayı, </a:t>
            </a:r>
            <a:r>
              <a:rPr lang="tr-TR" sz="2200" b="0" i="0" dirty="0" smtClean="0">
                <a:solidFill>
                  <a:srgbClr val="676767"/>
                </a:solidFill>
                <a:effectLst/>
                <a:latin typeface="open sans" panose="020B0606030504020204" pitchFamily="34" charset="0"/>
              </a:rPr>
              <a:t>kontrol </a:t>
            </a:r>
            <a:r>
              <a:rPr lang="tr-TR" sz="2200" b="0" i="0" dirty="0">
                <a:solidFill>
                  <a:srgbClr val="676767"/>
                </a:solidFill>
                <a:effectLst/>
                <a:latin typeface="open sans" panose="020B0606030504020204" pitchFamily="34" charset="0"/>
              </a:rPr>
              <a:t>etmeyi ve gücünü göstermeyi </a:t>
            </a:r>
            <a:r>
              <a:rPr lang="tr-TR" sz="2200" b="0" i="0" dirty="0" smtClean="0">
                <a:solidFill>
                  <a:srgbClr val="676767"/>
                </a:solidFill>
                <a:effectLst/>
                <a:latin typeface="open sans" panose="020B0606030504020204" pitchFamily="34" charset="0"/>
              </a:rPr>
              <a:t>hedefler.</a:t>
            </a:r>
          </a:p>
          <a:p>
            <a:pPr algn="just" fontAlgn="base">
              <a:lnSpc>
                <a:spcPct val="170000"/>
              </a:lnSpc>
            </a:pPr>
            <a:r>
              <a:rPr lang="tr-TR" sz="2200" b="1" i="0" dirty="0" smtClean="0">
                <a:solidFill>
                  <a:srgbClr val="676767"/>
                </a:solidFill>
                <a:effectLst/>
                <a:latin typeface="open sans" panose="020B0606030504020204" pitchFamily="34" charset="0"/>
              </a:rPr>
              <a:t>Fiziksel </a:t>
            </a:r>
            <a:r>
              <a:rPr lang="tr-TR" sz="2200" b="1" i="0" dirty="0">
                <a:solidFill>
                  <a:srgbClr val="676767"/>
                </a:solidFill>
                <a:effectLst/>
                <a:latin typeface="open sans" panose="020B0606030504020204" pitchFamily="34" charset="0"/>
              </a:rPr>
              <a:t>flört şiddeti</a:t>
            </a:r>
            <a:endParaRPr lang="tr-TR" sz="2200" b="0" i="0" dirty="0">
              <a:solidFill>
                <a:srgbClr val="676767"/>
              </a:solidFill>
              <a:effectLst/>
              <a:latin typeface="open sans" panose="020B0606030504020204" pitchFamily="34" charset="0"/>
            </a:endParaRPr>
          </a:p>
          <a:p>
            <a:pPr algn="just" fontAlgn="base">
              <a:lnSpc>
                <a:spcPct val="170000"/>
              </a:lnSpc>
            </a:pPr>
            <a:r>
              <a:rPr lang="tr-TR" sz="2200" b="0" i="0" dirty="0">
                <a:solidFill>
                  <a:srgbClr val="676767"/>
                </a:solidFill>
                <a:effectLst/>
                <a:latin typeface="open sans" panose="020B0606030504020204" pitchFamily="34" charset="0"/>
              </a:rPr>
              <a:t>Fiziksel flört şiddeti, sevgilinin </a:t>
            </a:r>
            <a:r>
              <a:rPr lang="tr-TR" sz="2200" b="0" i="0" dirty="0" smtClean="0">
                <a:solidFill>
                  <a:srgbClr val="676767"/>
                </a:solidFill>
                <a:effectLst/>
                <a:latin typeface="open sans" panose="020B0606030504020204" pitchFamily="34" charset="0"/>
              </a:rPr>
              <a:t>kadın </a:t>
            </a:r>
            <a:r>
              <a:rPr lang="tr-TR" sz="2200" b="0" i="0" dirty="0">
                <a:solidFill>
                  <a:srgbClr val="676767"/>
                </a:solidFill>
                <a:effectLst/>
                <a:latin typeface="open sans" panose="020B0606030504020204" pitchFamily="34" charset="0"/>
              </a:rPr>
              <a:t>bedenine kasıtlı olarak zarar vermesidir. </a:t>
            </a:r>
            <a:r>
              <a:rPr lang="tr-TR" sz="2200" b="0" i="0" dirty="0" smtClean="0">
                <a:solidFill>
                  <a:srgbClr val="676767"/>
                </a:solidFill>
                <a:effectLst/>
                <a:latin typeface="open sans" panose="020B0606030504020204" pitchFamily="34" charset="0"/>
              </a:rPr>
              <a:t>Vurması</a:t>
            </a:r>
            <a:r>
              <a:rPr lang="tr-TR" sz="2200" b="0" i="0" dirty="0">
                <a:solidFill>
                  <a:srgbClr val="676767"/>
                </a:solidFill>
                <a:effectLst/>
                <a:latin typeface="open sans" panose="020B0606030504020204" pitchFamily="34" charset="0"/>
              </a:rPr>
              <a:t>, tokat atması, yumruk </a:t>
            </a:r>
            <a:r>
              <a:rPr lang="tr-TR" sz="2200" b="0" i="0" dirty="0" smtClean="0">
                <a:solidFill>
                  <a:srgbClr val="676767"/>
                </a:solidFill>
                <a:effectLst/>
                <a:latin typeface="open sans" panose="020B0606030504020204" pitchFamily="34" charset="0"/>
              </a:rPr>
              <a:t>atması</a:t>
            </a:r>
            <a:r>
              <a:rPr lang="tr-TR" sz="2200" dirty="0">
                <a:solidFill>
                  <a:srgbClr val="676767"/>
                </a:solidFill>
                <a:latin typeface="open sans" panose="020B0606030504020204" pitchFamily="34" charset="0"/>
              </a:rPr>
              <a:t> </a:t>
            </a:r>
            <a:r>
              <a:rPr lang="tr-TR" sz="2200" dirty="0" smtClean="0">
                <a:solidFill>
                  <a:srgbClr val="676767"/>
                </a:solidFill>
                <a:latin typeface="open sans" panose="020B0606030504020204" pitchFamily="34" charset="0"/>
              </a:rPr>
              <a:t>vb.</a:t>
            </a:r>
            <a:endParaRPr lang="tr-TR" sz="2200" b="0" i="0" dirty="0">
              <a:solidFill>
                <a:srgbClr val="676767"/>
              </a:solidFill>
              <a:effectLst/>
              <a:latin typeface="open sans" panose="020B0606030504020204" pitchFamily="34" charset="0"/>
            </a:endParaRPr>
          </a:p>
          <a:p>
            <a:pPr>
              <a:lnSpc>
                <a:spcPct val="170000"/>
              </a:lnSpc>
            </a:pPr>
            <a:endParaRPr lang="tr-TR" sz="1300" dirty="0"/>
          </a:p>
        </p:txBody>
      </p:sp>
      <p:sp>
        <p:nvSpPr>
          <p:cNvPr id="2" name="Veri Yer Tutucusu 1"/>
          <p:cNvSpPr>
            <a:spLocks noGrp="1"/>
          </p:cNvSpPr>
          <p:nvPr>
            <p:ph type="dt" sz="half" idx="10"/>
          </p:nvPr>
        </p:nvSpPr>
        <p:spPr/>
        <p:txBody>
          <a:bodyPr/>
          <a:lstStyle/>
          <a:p>
            <a:fld id="{85DD05CA-3803-40EF-A2FA-A9FD33CE2CD1}" type="datetime1">
              <a:rPr lang="tr-TR" smtClean="0"/>
              <a:t>24.02.2022</a:t>
            </a:fld>
            <a:endParaRPr lang="tr-TR"/>
          </a:p>
        </p:txBody>
      </p:sp>
      <p:sp>
        <p:nvSpPr>
          <p:cNvPr id="4" name="Altbilgi Yer Tutucusu 3"/>
          <p:cNvSpPr>
            <a:spLocks noGrp="1"/>
          </p:cNvSpPr>
          <p:nvPr>
            <p:ph type="ftr" sz="quarter" idx="11"/>
          </p:nvPr>
        </p:nvSpPr>
        <p:spPr/>
        <p:txBody>
          <a:bodyPr/>
          <a:lstStyle/>
          <a:p>
            <a:r>
              <a:rPr lang="tr-TR" smtClean="0"/>
              <a:t>Kaynak: https://morcati.org.tr</a:t>
            </a:r>
            <a:endParaRPr lang="tr-TR"/>
          </a:p>
        </p:txBody>
      </p:sp>
      <p:sp>
        <p:nvSpPr>
          <p:cNvPr id="5" name="Slayt Numarası Yer Tutucusu 4"/>
          <p:cNvSpPr>
            <a:spLocks noGrp="1"/>
          </p:cNvSpPr>
          <p:nvPr>
            <p:ph type="sldNum" sz="quarter" idx="12"/>
          </p:nvPr>
        </p:nvSpPr>
        <p:spPr/>
        <p:txBody>
          <a:bodyPr/>
          <a:lstStyle/>
          <a:p>
            <a:fld id="{06DF4D8F-74C9-4AF9-B227-F38B49976DB6}" type="slidenum">
              <a:rPr lang="tr-TR" smtClean="0"/>
              <a:t>23</a:t>
            </a:fld>
            <a:endParaRPr lang="tr-TR"/>
          </a:p>
        </p:txBody>
      </p:sp>
    </p:spTree>
    <p:extLst>
      <p:ext uri="{BB962C8B-B14F-4D97-AF65-F5344CB8AC3E}">
        <p14:creationId xmlns:p14="http://schemas.microsoft.com/office/powerpoint/2010/main" val="2962764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694959" y="794656"/>
            <a:ext cx="9655629" cy="5627915"/>
          </a:xfrm>
        </p:spPr>
        <p:txBody>
          <a:bodyPr>
            <a:normAutofit/>
          </a:bodyPr>
          <a:lstStyle/>
          <a:p>
            <a:pPr algn="just" fontAlgn="base">
              <a:lnSpc>
                <a:spcPct val="160000"/>
              </a:lnSpc>
            </a:pPr>
            <a:r>
              <a:rPr lang="tr-TR" sz="2200" b="1" i="0" dirty="0">
                <a:solidFill>
                  <a:srgbClr val="676767"/>
                </a:solidFill>
                <a:effectLst/>
                <a:latin typeface="open sans" panose="020B0606030504020204" pitchFamily="34" charset="0"/>
              </a:rPr>
              <a:t>Cinsel flört şiddeti</a:t>
            </a:r>
            <a:endParaRPr lang="tr-TR" sz="2200" b="0" i="0" dirty="0">
              <a:solidFill>
                <a:srgbClr val="676767"/>
              </a:solidFill>
              <a:effectLst/>
              <a:latin typeface="open sans" panose="020B0606030504020204" pitchFamily="34" charset="0"/>
            </a:endParaRPr>
          </a:p>
          <a:p>
            <a:pPr algn="just" fontAlgn="base">
              <a:lnSpc>
                <a:spcPct val="160000"/>
              </a:lnSpc>
            </a:pPr>
            <a:r>
              <a:rPr lang="tr-TR" sz="2200" b="0" i="0" dirty="0">
                <a:solidFill>
                  <a:srgbClr val="676767"/>
                </a:solidFill>
                <a:effectLst/>
                <a:latin typeface="open sans" panose="020B0606030504020204" pitchFamily="34" charset="0"/>
              </a:rPr>
              <a:t>Cinsel flört şiddeti, sevgilinin </a:t>
            </a:r>
            <a:r>
              <a:rPr lang="tr-TR" sz="2200" b="0" i="0" dirty="0" smtClean="0">
                <a:solidFill>
                  <a:srgbClr val="676767"/>
                </a:solidFill>
                <a:effectLst/>
                <a:latin typeface="open sans" panose="020B0606030504020204" pitchFamily="34" charset="0"/>
              </a:rPr>
              <a:t>kadını cinsel </a:t>
            </a:r>
            <a:r>
              <a:rPr lang="tr-TR" sz="2200" b="0" i="0" dirty="0">
                <a:solidFill>
                  <a:srgbClr val="676767"/>
                </a:solidFill>
                <a:effectLst/>
                <a:latin typeface="open sans" panose="020B0606030504020204" pitchFamily="34" charset="0"/>
              </a:rPr>
              <a:t>birliktelik veya yakınlık yaşamak için zorlaması, cinsellik konusunda “</a:t>
            </a:r>
            <a:r>
              <a:rPr lang="tr-TR" sz="2200" b="0" i="0" dirty="0" err="1">
                <a:solidFill>
                  <a:srgbClr val="676767"/>
                </a:solidFill>
                <a:effectLst/>
                <a:latin typeface="open sans" panose="020B0606030504020204" pitchFamily="34" charset="0"/>
              </a:rPr>
              <a:t>hayır”ı</a:t>
            </a:r>
            <a:r>
              <a:rPr lang="tr-TR" sz="2200" b="0" i="0" dirty="0">
                <a:solidFill>
                  <a:srgbClr val="676767"/>
                </a:solidFill>
                <a:effectLst/>
                <a:latin typeface="open sans" panose="020B0606030504020204" pitchFamily="34" charset="0"/>
              </a:rPr>
              <a:t> kabul </a:t>
            </a:r>
            <a:r>
              <a:rPr lang="tr-TR" sz="2200" b="0" i="0" dirty="0" smtClean="0">
                <a:solidFill>
                  <a:srgbClr val="676767"/>
                </a:solidFill>
                <a:effectLst/>
                <a:latin typeface="open sans" panose="020B0606030504020204" pitchFamily="34" charset="0"/>
              </a:rPr>
              <a:t>etmemesidir.</a:t>
            </a:r>
          </a:p>
          <a:p>
            <a:pPr algn="just" fontAlgn="base">
              <a:lnSpc>
                <a:spcPct val="160000"/>
              </a:lnSpc>
            </a:pPr>
            <a:endParaRPr lang="tr-TR" sz="2200" b="0" i="0" dirty="0">
              <a:solidFill>
                <a:srgbClr val="676767"/>
              </a:solidFill>
              <a:effectLst/>
              <a:latin typeface="open sans" panose="020B0606030504020204" pitchFamily="34" charset="0"/>
            </a:endParaRPr>
          </a:p>
          <a:p>
            <a:pPr algn="just" fontAlgn="base">
              <a:lnSpc>
                <a:spcPct val="160000"/>
              </a:lnSpc>
            </a:pPr>
            <a:r>
              <a:rPr lang="tr-TR" sz="2200" b="1" i="0" dirty="0">
                <a:solidFill>
                  <a:srgbClr val="676767"/>
                </a:solidFill>
                <a:effectLst/>
                <a:latin typeface="open sans" panose="020B0606030504020204" pitchFamily="34" charset="0"/>
              </a:rPr>
              <a:t>Psikolojik flört şiddeti</a:t>
            </a:r>
            <a:endParaRPr lang="tr-TR" sz="2200" b="0" i="0" dirty="0">
              <a:solidFill>
                <a:srgbClr val="676767"/>
              </a:solidFill>
              <a:effectLst/>
              <a:latin typeface="open sans" panose="020B0606030504020204" pitchFamily="34" charset="0"/>
            </a:endParaRPr>
          </a:p>
          <a:p>
            <a:pPr algn="just" fontAlgn="base">
              <a:lnSpc>
                <a:spcPct val="160000"/>
              </a:lnSpc>
            </a:pPr>
            <a:r>
              <a:rPr lang="tr-TR" sz="2200" b="0" i="0" dirty="0">
                <a:solidFill>
                  <a:srgbClr val="676767"/>
                </a:solidFill>
                <a:effectLst/>
                <a:latin typeface="open sans" panose="020B0606030504020204" pitchFamily="34" charset="0"/>
              </a:rPr>
              <a:t>Psikolojik flört şiddeti, sevgilinin </a:t>
            </a:r>
            <a:r>
              <a:rPr lang="tr-TR" sz="2200" b="0" i="0" dirty="0" smtClean="0">
                <a:solidFill>
                  <a:srgbClr val="676767"/>
                </a:solidFill>
                <a:effectLst/>
                <a:latin typeface="open sans" panose="020B0606030504020204" pitchFamily="34" charset="0"/>
              </a:rPr>
              <a:t>kadında </a:t>
            </a:r>
            <a:r>
              <a:rPr lang="tr-TR" sz="2200" b="0" i="0" dirty="0">
                <a:solidFill>
                  <a:srgbClr val="676767"/>
                </a:solidFill>
                <a:effectLst/>
                <a:latin typeface="open sans" panose="020B0606030504020204" pitchFamily="34" charset="0"/>
              </a:rPr>
              <a:t>korku uyandıracak, </a:t>
            </a:r>
            <a:r>
              <a:rPr lang="tr-TR" sz="2200" b="0" i="0" dirty="0" smtClean="0">
                <a:solidFill>
                  <a:srgbClr val="676767"/>
                </a:solidFill>
                <a:effectLst/>
                <a:latin typeface="open sans" panose="020B0606030504020204" pitchFamily="34" charset="0"/>
              </a:rPr>
              <a:t>kendine </a:t>
            </a:r>
            <a:r>
              <a:rPr lang="tr-TR" sz="2200" b="0" i="0" dirty="0">
                <a:solidFill>
                  <a:srgbClr val="676767"/>
                </a:solidFill>
                <a:effectLst/>
                <a:latin typeface="open sans" panose="020B0606030504020204" pitchFamily="34" charset="0"/>
              </a:rPr>
              <a:t>olan güvenini ve saygını zedeleyecek biçimde konuşması ve davranmasıdır. </a:t>
            </a:r>
            <a:endParaRPr lang="tr-TR" sz="2200" dirty="0"/>
          </a:p>
        </p:txBody>
      </p:sp>
      <p:sp>
        <p:nvSpPr>
          <p:cNvPr id="2" name="Veri Yer Tutucusu 1"/>
          <p:cNvSpPr>
            <a:spLocks noGrp="1"/>
          </p:cNvSpPr>
          <p:nvPr>
            <p:ph type="dt" sz="half" idx="10"/>
          </p:nvPr>
        </p:nvSpPr>
        <p:spPr/>
        <p:txBody>
          <a:bodyPr/>
          <a:lstStyle/>
          <a:p>
            <a:fld id="{ECB0A12F-4089-4E8F-B036-563C1131702A}" type="datetime1">
              <a:rPr lang="tr-TR" smtClean="0"/>
              <a:t>24.02.2022</a:t>
            </a:fld>
            <a:endParaRPr lang="tr-TR"/>
          </a:p>
        </p:txBody>
      </p:sp>
      <p:sp>
        <p:nvSpPr>
          <p:cNvPr id="4" name="Altbilgi Yer Tutucusu 3"/>
          <p:cNvSpPr>
            <a:spLocks noGrp="1"/>
          </p:cNvSpPr>
          <p:nvPr>
            <p:ph type="ftr" sz="quarter" idx="11"/>
          </p:nvPr>
        </p:nvSpPr>
        <p:spPr/>
        <p:txBody>
          <a:bodyPr/>
          <a:lstStyle/>
          <a:p>
            <a:r>
              <a:rPr lang="tr-TR" smtClean="0"/>
              <a:t>Kaynak: https://morcati.org.tr</a:t>
            </a:r>
            <a:endParaRPr lang="tr-TR"/>
          </a:p>
        </p:txBody>
      </p:sp>
      <p:sp>
        <p:nvSpPr>
          <p:cNvPr id="5" name="Slayt Numarası Yer Tutucusu 4"/>
          <p:cNvSpPr>
            <a:spLocks noGrp="1"/>
          </p:cNvSpPr>
          <p:nvPr>
            <p:ph type="sldNum" sz="quarter" idx="12"/>
          </p:nvPr>
        </p:nvSpPr>
        <p:spPr/>
        <p:txBody>
          <a:bodyPr/>
          <a:lstStyle/>
          <a:p>
            <a:fld id="{06DF4D8F-74C9-4AF9-B227-F38B49976DB6}" type="slidenum">
              <a:rPr lang="tr-TR" smtClean="0"/>
              <a:t>24</a:t>
            </a:fld>
            <a:endParaRPr lang="tr-TR"/>
          </a:p>
        </p:txBody>
      </p:sp>
    </p:spTree>
    <p:extLst>
      <p:ext uri="{BB962C8B-B14F-4D97-AF65-F5344CB8AC3E}">
        <p14:creationId xmlns:p14="http://schemas.microsoft.com/office/powerpoint/2010/main" val="1572322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682290" y="1240971"/>
            <a:ext cx="9144000" cy="4376057"/>
          </a:xfrm>
        </p:spPr>
        <p:txBody>
          <a:bodyPr>
            <a:normAutofit/>
          </a:bodyPr>
          <a:lstStyle/>
          <a:p>
            <a:pPr algn="just" fontAlgn="base">
              <a:lnSpc>
                <a:spcPct val="170000"/>
              </a:lnSpc>
            </a:pPr>
            <a:r>
              <a:rPr lang="tr-TR" sz="2200" b="1" i="0" dirty="0" smtClean="0">
                <a:solidFill>
                  <a:srgbClr val="676767"/>
                </a:solidFill>
                <a:effectLst/>
                <a:latin typeface="open sans" panose="020B0606030504020204" pitchFamily="34" charset="0"/>
              </a:rPr>
              <a:t>Dijital </a:t>
            </a:r>
            <a:r>
              <a:rPr lang="tr-TR" sz="2200" b="1" i="0" dirty="0">
                <a:solidFill>
                  <a:srgbClr val="676767"/>
                </a:solidFill>
                <a:effectLst/>
                <a:latin typeface="open sans" panose="020B0606030504020204" pitchFamily="34" charset="0"/>
              </a:rPr>
              <a:t>flört şiddeti </a:t>
            </a:r>
            <a:endParaRPr lang="tr-TR" sz="2200" b="0" i="0" dirty="0">
              <a:solidFill>
                <a:srgbClr val="676767"/>
              </a:solidFill>
              <a:effectLst/>
              <a:latin typeface="open sans" panose="020B0606030504020204" pitchFamily="34" charset="0"/>
            </a:endParaRPr>
          </a:p>
          <a:p>
            <a:pPr algn="just" fontAlgn="base">
              <a:lnSpc>
                <a:spcPct val="170000"/>
              </a:lnSpc>
            </a:pPr>
            <a:r>
              <a:rPr lang="tr-TR" sz="2200" b="0" i="0" dirty="0">
                <a:solidFill>
                  <a:srgbClr val="676767"/>
                </a:solidFill>
                <a:effectLst/>
                <a:latin typeface="open sans" panose="020B0606030504020204" pitchFamily="34" charset="0"/>
              </a:rPr>
              <a:t>Dijital flört şiddeti, sevgilinin teknolojik araçları </a:t>
            </a:r>
            <a:r>
              <a:rPr lang="tr-TR" sz="2200" b="0" i="0" dirty="0" smtClean="0">
                <a:solidFill>
                  <a:srgbClr val="676767"/>
                </a:solidFill>
                <a:effectLst/>
                <a:latin typeface="open sans" panose="020B0606030504020204" pitchFamily="34" charset="0"/>
              </a:rPr>
              <a:t>kadını kontrol </a:t>
            </a:r>
            <a:r>
              <a:rPr lang="tr-TR" sz="2200" b="0" i="0" dirty="0">
                <a:solidFill>
                  <a:srgbClr val="676767"/>
                </a:solidFill>
                <a:effectLst/>
                <a:latin typeface="open sans" panose="020B0606030504020204" pitchFamily="34" charset="0"/>
              </a:rPr>
              <a:t>etmek için kullanması, bu araçlar </a:t>
            </a:r>
            <a:r>
              <a:rPr lang="tr-TR" sz="2200" b="0" i="0" dirty="0" smtClean="0">
                <a:solidFill>
                  <a:srgbClr val="676767"/>
                </a:solidFill>
                <a:effectLst/>
                <a:latin typeface="open sans" panose="020B0606030504020204" pitchFamily="34" charset="0"/>
              </a:rPr>
              <a:t>aracılığıyla tehdit </a:t>
            </a:r>
            <a:r>
              <a:rPr lang="tr-TR" sz="2200" b="0" i="0" dirty="0">
                <a:solidFill>
                  <a:srgbClr val="676767"/>
                </a:solidFill>
                <a:effectLst/>
                <a:latin typeface="open sans" panose="020B0606030504020204" pitchFamily="34" charset="0"/>
              </a:rPr>
              <a:t>etmesidir. </a:t>
            </a:r>
            <a:endParaRPr lang="tr-TR" sz="2200" dirty="0"/>
          </a:p>
        </p:txBody>
      </p:sp>
      <p:sp>
        <p:nvSpPr>
          <p:cNvPr id="2" name="Veri Yer Tutucusu 1"/>
          <p:cNvSpPr>
            <a:spLocks noGrp="1"/>
          </p:cNvSpPr>
          <p:nvPr>
            <p:ph type="dt" sz="half" idx="10"/>
          </p:nvPr>
        </p:nvSpPr>
        <p:spPr/>
        <p:txBody>
          <a:bodyPr/>
          <a:lstStyle/>
          <a:p>
            <a:fld id="{1CF81F7A-67D0-418D-9459-E8E9710D49CA}" type="datetime1">
              <a:rPr lang="tr-TR" smtClean="0"/>
              <a:t>24.02.2022</a:t>
            </a:fld>
            <a:endParaRPr lang="tr-TR"/>
          </a:p>
        </p:txBody>
      </p:sp>
      <p:sp>
        <p:nvSpPr>
          <p:cNvPr id="4" name="Altbilgi Yer Tutucusu 3"/>
          <p:cNvSpPr>
            <a:spLocks noGrp="1"/>
          </p:cNvSpPr>
          <p:nvPr>
            <p:ph type="ftr" sz="quarter" idx="11"/>
          </p:nvPr>
        </p:nvSpPr>
        <p:spPr/>
        <p:txBody>
          <a:bodyPr/>
          <a:lstStyle/>
          <a:p>
            <a:r>
              <a:rPr lang="tr-TR" smtClean="0"/>
              <a:t>Kaynak: https://morcati.org.tr</a:t>
            </a:r>
            <a:endParaRPr lang="tr-TR"/>
          </a:p>
        </p:txBody>
      </p:sp>
      <p:sp>
        <p:nvSpPr>
          <p:cNvPr id="5" name="Slayt Numarası Yer Tutucusu 4"/>
          <p:cNvSpPr>
            <a:spLocks noGrp="1"/>
          </p:cNvSpPr>
          <p:nvPr>
            <p:ph type="sldNum" sz="quarter" idx="12"/>
          </p:nvPr>
        </p:nvSpPr>
        <p:spPr/>
        <p:txBody>
          <a:bodyPr/>
          <a:lstStyle/>
          <a:p>
            <a:fld id="{06DF4D8F-74C9-4AF9-B227-F38B49976DB6}" type="slidenum">
              <a:rPr lang="tr-TR" smtClean="0"/>
              <a:t>25</a:t>
            </a:fld>
            <a:endParaRPr lang="tr-TR"/>
          </a:p>
        </p:txBody>
      </p:sp>
    </p:spTree>
    <p:extLst>
      <p:ext uri="{BB962C8B-B14F-4D97-AF65-F5344CB8AC3E}">
        <p14:creationId xmlns:p14="http://schemas.microsoft.com/office/powerpoint/2010/main" val="11747466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524000" y="566056"/>
            <a:ext cx="9144000" cy="5834743"/>
          </a:xfrm>
        </p:spPr>
        <p:txBody>
          <a:bodyPr>
            <a:normAutofit fontScale="92500" lnSpcReduction="20000"/>
          </a:bodyPr>
          <a:lstStyle/>
          <a:p>
            <a:pPr algn="l" fontAlgn="base">
              <a:lnSpc>
                <a:spcPct val="150000"/>
              </a:lnSpc>
            </a:pPr>
            <a:r>
              <a:rPr lang="tr-TR" b="1" i="1" dirty="0">
                <a:solidFill>
                  <a:srgbClr val="676767"/>
                </a:solidFill>
                <a:effectLst/>
                <a:latin typeface="open sans" panose="020B0606030504020204" pitchFamily="34" charset="0"/>
              </a:rPr>
              <a:t>Israrlı takip </a:t>
            </a:r>
          </a:p>
          <a:p>
            <a:pPr algn="just" fontAlgn="base">
              <a:lnSpc>
                <a:spcPct val="150000"/>
              </a:lnSpc>
            </a:pPr>
            <a:r>
              <a:rPr lang="tr-TR" sz="2200" b="0" i="0" dirty="0">
                <a:solidFill>
                  <a:srgbClr val="676767"/>
                </a:solidFill>
                <a:effectLst/>
                <a:latin typeface="open sans" panose="020B0606030504020204" pitchFamily="34" charset="0"/>
              </a:rPr>
              <a:t>Israrlı takip, </a:t>
            </a:r>
            <a:r>
              <a:rPr lang="tr-TR" sz="2200" b="0" i="0" dirty="0" smtClean="0">
                <a:solidFill>
                  <a:srgbClr val="676767"/>
                </a:solidFill>
                <a:effectLst/>
                <a:latin typeface="open sans" panose="020B0606030504020204" pitchFamily="34" charset="0"/>
              </a:rPr>
              <a:t>ayrıldığı </a:t>
            </a:r>
            <a:r>
              <a:rPr lang="tr-TR" sz="2200" b="0" i="0" dirty="0">
                <a:solidFill>
                  <a:srgbClr val="676767"/>
                </a:solidFill>
                <a:effectLst/>
                <a:latin typeface="open sans" panose="020B0606030504020204" pitchFamily="34" charset="0"/>
              </a:rPr>
              <a:t>ya da halen birlikte </a:t>
            </a:r>
            <a:r>
              <a:rPr lang="tr-TR" sz="2200" b="0" i="0" dirty="0" smtClean="0">
                <a:solidFill>
                  <a:srgbClr val="676767"/>
                </a:solidFill>
                <a:effectLst/>
                <a:latin typeface="open sans" panose="020B0606030504020204" pitchFamily="34" charset="0"/>
              </a:rPr>
              <a:t>olduğu </a:t>
            </a:r>
            <a:r>
              <a:rPr lang="tr-TR" sz="2200" b="0" i="0" dirty="0">
                <a:solidFill>
                  <a:srgbClr val="676767"/>
                </a:solidFill>
                <a:effectLst/>
                <a:latin typeface="open sans" panose="020B0606030504020204" pitchFamily="34" charset="0"/>
              </a:rPr>
              <a:t>sevgilinin </a:t>
            </a:r>
            <a:r>
              <a:rPr lang="tr-TR" sz="2200" b="0" i="0" dirty="0" smtClean="0">
                <a:solidFill>
                  <a:srgbClr val="676767"/>
                </a:solidFill>
                <a:effectLst/>
                <a:latin typeface="open sans" panose="020B0606030504020204" pitchFamily="34" charset="0"/>
              </a:rPr>
              <a:t>sürekli </a:t>
            </a:r>
            <a:r>
              <a:rPr lang="tr-TR" sz="2200" b="0" i="0" dirty="0">
                <a:solidFill>
                  <a:srgbClr val="676767"/>
                </a:solidFill>
                <a:effectLst/>
                <a:latin typeface="open sans" panose="020B0606030504020204" pitchFamily="34" charset="0"/>
              </a:rPr>
              <a:t>izlemesi ve takip etmesidir. Takip davranışı, </a:t>
            </a:r>
            <a:r>
              <a:rPr lang="tr-TR" sz="2200" b="0" i="0" dirty="0" smtClean="0">
                <a:solidFill>
                  <a:srgbClr val="676767"/>
                </a:solidFill>
                <a:effectLst/>
                <a:latin typeface="open sans" panose="020B0606030504020204" pitchFamily="34" charset="0"/>
              </a:rPr>
              <a:t>korku uyandırmayı, gözdağı </a:t>
            </a:r>
            <a:r>
              <a:rPr lang="tr-TR" sz="2200" b="0" i="0" dirty="0">
                <a:solidFill>
                  <a:srgbClr val="676767"/>
                </a:solidFill>
                <a:effectLst/>
                <a:latin typeface="open sans" panose="020B0606030504020204" pitchFamily="34" charset="0"/>
              </a:rPr>
              <a:t>vermeyi ve güvencesiz hissettirmeyi hedefler. </a:t>
            </a:r>
            <a:endParaRPr lang="tr-TR" sz="2200" b="0" i="0" dirty="0" smtClean="0">
              <a:solidFill>
                <a:srgbClr val="676767"/>
              </a:solidFill>
              <a:effectLst/>
              <a:latin typeface="open sans" panose="020B0606030504020204" pitchFamily="34" charset="0"/>
            </a:endParaRPr>
          </a:p>
          <a:p>
            <a:pPr algn="l" fontAlgn="base">
              <a:lnSpc>
                <a:spcPct val="150000"/>
              </a:lnSpc>
            </a:pPr>
            <a:endParaRPr lang="tr-TR" sz="2200" dirty="0">
              <a:solidFill>
                <a:srgbClr val="676767"/>
              </a:solidFill>
              <a:latin typeface="open sans" panose="020B0606030504020204" pitchFamily="34" charset="0"/>
            </a:endParaRPr>
          </a:p>
          <a:p>
            <a:pPr algn="l" fontAlgn="base">
              <a:lnSpc>
                <a:spcPct val="150000"/>
              </a:lnSpc>
            </a:pPr>
            <a:r>
              <a:rPr lang="tr-TR" sz="2200" b="1" i="0" dirty="0" smtClean="0">
                <a:solidFill>
                  <a:srgbClr val="676767"/>
                </a:solidFill>
                <a:effectLst/>
                <a:latin typeface="open sans" panose="020B0606030504020204" pitchFamily="34" charset="0"/>
              </a:rPr>
              <a:t>Flört </a:t>
            </a:r>
            <a:r>
              <a:rPr lang="tr-TR" sz="2200" b="1" i="0" dirty="0">
                <a:solidFill>
                  <a:srgbClr val="676767"/>
                </a:solidFill>
                <a:effectLst/>
                <a:latin typeface="open sans" panose="020B0606030504020204" pitchFamily="34" charset="0"/>
              </a:rPr>
              <a:t>şiddetiyle karşı karşıya kaldığını düşünüyorsan, unutma;</a:t>
            </a:r>
            <a:endParaRPr lang="tr-TR" sz="2200" b="0" i="0" dirty="0">
              <a:solidFill>
                <a:srgbClr val="676767"/>
              </a:solidFill>
              <a:effectLst/>
              <a:latin typeface="open sans" panose="020B0606030504020204" pitchFamily="34" charset="0"/>
            </a:endParaRPr>
          </a:p>
          <a:p>
            <a:pPr algn="l" fontAlgn="base">
              <a:lnSpc>
                <a:spcPct val="150000"/>
              </a:lnSpc>
            </a:pPr>
            <a:r>
              <a:rPr lang="tr-TR" sz="2200" b="1" i="0" dirty="0">
                <a:solidFill>
                  <a:srgbClr val="676767"/>
                </a:solidFill>
                <a:effectLst/>
                <a:latin typeface="open sans" panose="020B0606030504020204" pitchFamily="34" charset="0"/>
              </a:rPr>
              <a:t>Şiddete katlanmak zorunda değilsin. Şiddetle mücadele edebilirsin</a:t>
            </a:r>
            <a:endParaRPr lang="tr-TR" sz="2200" b="0" i="0" dirty="0">
              <a:solidFill>
                <a:srgbClr val="676767"/>
              </a:solidFill>
              <a:effectLst/>
              <a:latin typeface="open sans" panose="020B0606030504020204" pitchFamily="34" charset="0"/>
            </a:endParaRPr>
          </a:p>
          <a:p>
            <a:pPr algn="l" fontAlgn="base">
              <a:lnSpc>
                <a:spcPct val="150000"/>
              </a:lnSpc>
            </a:pPr>
            <a:r>
              <a:rPr lang="tr-TR" sz="2200" b="1" i="0" dirty="0">
                <a:solidFill>
                  <a:srgbClr val="676767"/>
                </a:solidFill>
                <a:effectLst/>
                <a:latin typeface="open sans" panose="020B0606030504020204" pitchFamily="34" charset="0"/>
              </a:rPr>
              <a:t>Bir arkadaşının flört şiddetiyle karşı karşıya kaldığını düşünüyorsan, unutma:</a:t>
            </a:r>
            <a:endParaRPr lang="tr-TR" sz="2200" b="0" i="0" dirty="0">
              <a:solidFill>
                <a:srgbClr val="676767"/>
              </a:solidFill>
              <a:effectLst/>
              <a:latin typeface="open sans" panose="020B0606030504020204" pitchFamily="34" charset="0"/>
            </a:endParaRPr>
          </a:p>
          <a:p>
            <a:pPr algn="l" fontAlgn="base">
              <a:lnSpc>
                <a:spcPct val="150000"/>
              </a:lnSpc>
            </a:pPr>
            <a:r>
              <a:rPr lang="tr-TR" sz="2200" b="1" i="0" dirty="0">
                <a:solidFill>
                  <a:srgbClr val="676767"/>
                </a:solidFill>
                <a:effectLst/>
                <a:latin typeface="open sans" panose="020B0606030504020204" pitchFamily="34" charset="0"/>
              </a:rPr>
              <a:t>Şiddetle mücadele etmesi için ona yardımcı olabilirsin</a:t>
            </a:r>
            <a:r>
              <a:rPr lang="tr-TR" sz="2200" b="1" i="0" dirty="0" smtClean="0">
                <a:solidFill>
                  <a:srgbClr val="676767"/>
                </a:solidFill>
                <a:effectLst/>
                <a:latin typeface="open sans" panose="020B0606030504020204" pitchFamily="34" charset="0"/>
              </a:rPr>
              <a:t>.</a:t>
            </a:r>
          </a:p>
          <a:p>
            <a:pPr algn="l" fontAlgn="base">
              <a:lnSpc>
                <a:spcPct val="150000"/>
              </a:lnSpc>
            </a:pPr>
            <a:endParaRPr lang="tr-TR" sz="2200" b="1" dirty="0">
              <a:solidFill>
                <a:srgbClr val="676767"/>
              </a:solidFill>
              <a:latin typeface="open sans" panose="020B0606030504020204" pitchFamily="34" charset="0"/>
            </a:endParaRPr>
          </a:p>
          <a:p>
            <a:pPr algn="l" fontAlgn="base">
              <a:lnSpc>
                <a:spcPct val="150000"/>
              </a:lnSpc>
            </a:pPr>
            <a:r>
              <a:rPr lang="tr-TR" sz="2200" b="0" i="0" dirty="0">
                <a:solidFill>
                  <a:srgbClr val="676767"/>
                </a:solidFill>
                <a:effectLst/>
                <a:latin typeface="open sans" panose="020B0606030504020204" pitchFamily="34" charset="0"/>
              </a:rPr>
              <a:t> </a:t>
            </a:r>
            <a:r>
              <a:rPr lang="tr-TR" sz="2200" b="1" i="0" dirty="0">
                <a:solidFill>
                  <a:srgbClr val="FF0000"/>
                </a:solidFill>
                <a:effectLst/>
                <a:latin typeface="open sans" panose="020B0606030504020204" pitchFamily="34" charset="0"/>
              </a:rPr>
              <a:t>İlişkin Güvenli Değilse Ne Yapabilirsin?</a:t>
            </a:r>
            <a:endParaRPr lang="tr-TR" sz="2200" b="0" i="0" dirty="0">
              <a:solidFill>
                <a:srgbClr val="FF0000"/>
              </a:solidFill>
              <a:effectLst/>
              <a:latin typeface="open sans" panose="020B0606030504020204" pitchFamily="34" charset="0"/>
            </a:endParaRPr>
          </a:p>
          <a:p>
            <a:pPr>
              <a:lnSpc>
                <a:spcPct val="150000"/>
              </a:lnSpc>
            </a:pPr>
            <a:endParaRPr lang="tr-TR" sz="2200" dirty="0"/>
          </a:p>
        </p:txBody>
      </p:sp>
      <p:sp>
        <p:nvSpPr>
          <p:cNvPr id="2" name="Veri Yer Tutucusu 1"/>
          <p:cNvSpPr>
            <a:spLocks noGrp="1"/>
          </p:cNvSpPr>
          <p:nvPr>
            <p:ph type="dt" sz="half" idx="10"/>
          </p:nvPr>
        </p:nvSpPr>
        <p:spPr/>
        <p:txBody>
          <a:bodyPr/>
          <a:lstStyle/>
          <a:p>
            <a:fld id="{750B2511-C150-4919-921D-5F46E11ED6FA}" type="datetime1">
              <a:rPr lang="tr-TR" smtClean="0"/>
              <a:t>24.02.2022</a:t>
            </a:fld>
            <a:endParaRPr lang="tr-TR"/>
          </a:p>
        </p:txBody>
      </p:sp>
      <p:sp>
        <p:nvSpPr>
          <p:cNvPr id="4" name="Altbilgi Yer Tutucusu 3"/>
          <p:cNvSpPr>
            <a:spLocks noGrp="1"/>
          </p:cNvSpPr>
          <p:nvPr>
            <p:ph type="ftr" sz="quarter" idx="11"/>
          </p:nvPr>
        </p:nvSpPr>
        <p:spPr/>
        <p:txBody>
          <a:bodyPr/>
          <a:lstStyle/>
          <a:p>
            <a:r>
              <a:rPr lang="tr-TR" smtClean="0"/>
              <a:t>Kaynak: https://morcati.org.tr</a:t>
            </a:r>
            <a:endParaRPr lang="tr-TR"/>
          </a:p>
        </p:txBody>
      </p:sp>
      <p:sp>
        <p:nvSpPr>
          <p:cNvPr id="5" name="Slayt Numarası Yer Tutucusu 4"/>
          <p:cNvSpPr>
            <a:spLocks noGrp="1"/>
          </p:cNvSpPr>
          <p:nvPr>
            <p:ph type="sldNum" sz="quarter" idx="12"/>
          </p:nvPr>
        </p:nvSpPr>
        <p:spPr/>
        <p:txBody>
          <a:bodyPr/>
          <a:lstStyle/>
          <a:p>
            <a:fld id="{06DF4D8F-74C9-4AF9-B227-F38B49976DB6}" type="slidenum">
              <a:rPr lang="tr-TR" smtClean="0"/>
              <a:t>26</a:t>
            </a:fld>
            <a:endParaRPr lang="tr-TR"/>
          </a:p>
        </p:txBody>
      </p:sp>
    </p:spTree>
    <p:extLst>
      <p:ext uri="{BB962C8B-B14F-4D97-AF65-F5344CB8AC3E}">
        <p14:creationId xmlns:p14="http://schemas.microsoft.com/office/powerpoint/2010/main" val="9813343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524000" y="1164771"/>
            <a:ext cx="9144000" cy="4093029"/>
          </a:xfrm>
        </p:spPr>
        <p:txBody>
          <a:bodyPr>
            <a:normAutofit fontScale="62500" lnSpcReduction="20000"/>
          </a:bodyPr>
          <a:lstStyle/>
          <a:p>
            <a:pPr algn="l" fontAlgn="base">
              <a:lnSpc>
                <a:spcPct val="170000"/>
              </a:lnSpc>
            </a:pPr>
            <a:r>
              <a:rPr lang="tr-TR" b="1" i="0" dirty="0">
                <a:solidFill>
                  <a:srgbClr val="676767"/>
                </a:solidFill>
                <a:effectLst/>
                <a:latin typeface="open sans" panose="020B0606030504020204" pitchFamily="34" charset="0"/>
              </a:rPr>
              <a:t>Başvurabileceğin Yerler:</a:t>
            </a:r>
            <a:endParaRPr lang="tr-TR" b="0" i="0" dirty="0">
              <a:solidFill>
                <a:srgbClr val="676767"/>
              </a:solidFill>
              <a:effectLst/>
              <a:latin typeface="open sans" panose="020B0606030504020204" pitchFamily="34" charset="0"/>
            </a:endParaRPr>
          </a:p>
          <a:p>
            <a:pPr algn="l" fontAlgn="base">
              <a:lnSpc>
                <a:spcPct val="170000"/>
              </a:lnSpc>
              <a:buFont typeface="Arial" panose="020B0604020202020204" pitchFamily="34" charset="0"/>
              <a:buChar char="•"/>
            </a:pPr>
            <a:r>
              <a:rPr lang="tr-TR" b="0" i="0" dirty="0">
                <a:solidFill>
                  <a:srgbClr val="676767"/>
                </a:solidFill>
                <a:effectLst/>
                <a:latin typeface="open sans" panose="020B0606030504020204" pitchFamily="34" charset="0"/>
              </a:rPr>
              <a:t>Kadın örgütleri (1)</a:t>
            </a:r>
          </a:p>
          <a:p>
            <a:pPr algn="l" fontAlgn="base">
              <a:lnSpc>
                <a:spcPct val="170000"/>
              </a:lnSpc>
              <a:buFont typeface="Arial" panose="020B0604020202020204" pitchFamily="34" charset="0"/>
              <a:buChar char="•"/>
            </a:pPr>
            <a:r>
              <a:rPr lang="tr-TR" b="0" i="0" dirty="0" smtClean="0">
                <a:solidFill>
                  <a:srgbClr val="676767"/>
                </a:solidFill>
                <a:effectLst/>
                <a:latin typeface="open sans" panose="020B0606030504020204" pitchFamily="34" charset="0"/>
              </a:rPr>
              <a:t>Polis </a:t>
            </a:r>
            <a:r>
              <a:rPr lang="tr-TR" b="0" i="0" dirty="0">
                <a:solidFill>
                  <a:srgbClr val="676767"/>
                </a:solidFill>
                <a:effectLst/>
                <a:latin typeface="open sans" panose="020B0606030504020204" pitchFamily="34" charset="0"/>
              </a:rPr>
              <a:t>155/Jandarma 156</a:t>
            </a:r>
          </a:p>
          <a:p>
            <a:pPr algn="l" fontAlgn="base">
              <a:lnSpc>
                <a:spcPct val="170000"/>
              </a:lnSpc>
              <a:buFont typeface="Arial" panose="020B0604020202020204" pitchFamily="34" charset="0"/>
              <a:buChar char="•"/>
            </a:pPr>
            <a:r>
              <a:rPr lang="tr-TR" b="0" i="0" dirty="0">
                <a:solidFill>
                  <a:srgbClr val="676767"/>
                </a:solidFill>
                <a:effectLst/>
                <a:latin typeface="open sans" panose="020B0606030504020204" pitchFamily="34" charset="0"/>
              </a:rPr>
              <a:t>Alo 183 Sosyal Destek Hattı</a:t>
            </a:r>
          </a:p>
          <a:p>
            <a:pPr algn="l" fontAlgn="base">
              <a:lnSpc>
                <a:spcPct val="170000"/>
              </a:lnSpc>
              <a:buFont typeface="Arial" panose="020B0604020202020204" pitchFamily="34" charset="0"/>
              <a:buChar char="•"/>
            </a:pPr>
            <a:r>
              <a:rPr lang="tr-TR" b="0" i="0" dirty="0">
                <a:solidFill>
                  <a:srgbClr val="676767"/>
                </a:solidFill>
                <a:effectLst/>
                <a:latin typeface="open sans" panose="020B0606030504020204" pitchFamily="34" charset="0"/>
              </a:rPr>
              <a:t>Şiddet Önleme ve İzleme Merkezi (ŞÖNİM</a:t>
            </a:r>
            <a:r>
              <a:rPr lang="tr-TR" b="0" i="0" dirty="0" smtClean="0">
                <a:solidFill>
                  <a:srgbClr val="676767"/>
                </a:solidFill>
                <a:effectLst/>
                <a:latin typeface="open sans" panose="020B0606030504020204" pitchFamily="34" charset="0"/>
              </a:rPr>
              <a:t>)</a:t>
            </a:r>
            <a:endParaRPr lang="tr-TR" b="0" i="0" dirty="0">
              <a:solidFill>
                <a:srgbClr val="676767"/>
              </a:solidFill>
              <a:effectLst/>
              <a:latin typeface="open sans" panose="020B0606030504020204" pitchFamily="34" charset="0"/>
            </a:endParaRPr>
          </a:p>
          <a:p>
            <a:pPr algn="l" fontAlgn="base">
              <a:lnSpc>
                <a:spcPct val="170000"/>
              </a:lnSpc>
              <a:buFont typeface="Arial" panose="020B0604020202020204" pitchFamily="34" charset="0"/>
              <a:buChar char="•"/>
            </a:pPr>
            <a:r>
              <a:rPr lang="tr-TR" b="0" i="0" dirty="0">
                <a:solidFill>
                  <a:srgbClr val="676767"/>
                </a:solidFill>
                <a:effectLst/>
                <a:latin typeface="open sans" panose="020B0606030504020204" pitchFamily="34" charset="0"/>
              </a:rPr>
              <a:t>Alo Baro 444 26 18</a:t>
            </a:r>
          </a:p>
          <a:p>
            <a:pPr algn="l" fontAlgn="base">
              <a:lnSpc>
                <a:spcPct val="170000"/>
              </a:lnSpc>
            </a:pPr>
            <a:r>
              <a:rPr lang="tr-TR" b="0" i="1" dirty="0">
                <a:solidFill>
                  <a:srgbClr val="676767"/>
                </a:solidFill>
                <a:effectLst/>
                <a:latin typeface="inherit"/>
              </a:rPr>
              <a:t>(1) Kadın örgütlerini aradığında adını söylemeden bilgi alabilirsin.</a:t>
            </a:r>
            <a:br>
              <a:rPr lang="tr-TR" b="0" i="1" dirty="0">
                <a:solidFill>
                  <a:srgbClr val="676767"/>
                </a:solidFill>
                <a:effectLst/>
                <a:latin typeface="inherit"/>
              </a:rPr>
            </a:br>
            <a:r>
              <a:rPr lang="tr-TR" b="0" i="1" dirty="0">
                <a:solidFill>
                  <a:srgbClr val="676767"/>
                </a:solidFill>
                <a:effectLst/>
                <a:latin typeface="inherit"/>
              </a:rPr>
              <a:t>(2) Sosyal hizmet, psikolojik ve hukuksal danışmanlık konularında destek olur. Acil durumlar için yönlendirme yapar. </a:t>
            </a:r>
            <a:endParaRPr lang="tr-TR" b="0" i="0" dirty="0">
              <a:solidFill>
                <a:srgbClr val="676767"/>
              </a:solidFill>
              <a:effectLst/>
              <a:latin typeface="open sans" panose="020B0606030504020204" pitchFamily="34" charset="0"/>
            </a:endParaRPr>
          </a:p>
          <a:p>
            <a:pPr>
              <a:lnSpc>
                <a:spcPct val="170000"/>
              </a:lnSpc>
            </a:pPr>
            <a:endParaRPr lang="tr-TR" dirty="0"/>
          </a:p>
        </p:txBody>
      </p:sp>
      <p:sp>
        <p:nvSpPr>
          <p:cNvPr id="2" name="Veri Yer Tutucusu 1"/>
          <p:cNvSpPr>
            <a:spLocks noGrp="1"/>
          </p:cNvSpPr>
          <p:nvPr>
            <p:ph type="dt" sz="half" idx="10"/>
          </p:nvPr>
        </p:nvSpPr>
        <p:spPr/>
        <p:txBody>
          <a:bodyPr/>
          <a:lstStyle/>
          <a:p>
            <a:fld id="{FEBBFFFE-0A38-4C1B-9C95-49B7734C6172}" type="datetime1">
              <a:rPr lang="tr-TR" smtClean="0"/>
              <a:t>24.02.2022</a:t>
            </a:fld>
            <a:endParaRPr lang="tr-TR"/>
          </a:p>
        </p:txBody>
      </p:sp>
      <p:sp>
        <p:nvSpPr>
          <p:cNvPr id="4" name="Altbilgi Yer Tutucusu 3"/>
          <p:cNvSpPr>
            <a:spLocks noGrp="1"/>
          </p:cNvSpPr>
          <p:nvPr>
            <p:ph type="ftr" sz="quarter" idx="11"/>
          </p:nvPr>
        </p:nvSpPr>
        <p:spPr/>
        <p:txBody>
          <a:bodyPr/>
          <a:lstStyle/>
          <a:p>
            <a:r>
              <a:rPr lang="tr-TR" smtClean="0"/>
              <a:t>Kaynak: https://morcati.org.tr</a:t>
            </a:r>
            <a:endParaRPr lang="tr-TR"/>
          </a:p>
        </p:txBody>
      </p:sp>
      <p:sp>
        <p:nvSpPr>
          <p:cNvPr id="5" name="Slayt Numarası Yer Tutucusu 4"/>
          <p:cNvSpPr>
            <a:spLocks noGrp="1"/>
          </p:cNvSpPr>
          <p:nvPr>
            <p:ph type="sldNum" sz="quarter" idx="12"/>
          </p:nvPr>
        </p:nvSpPr>
        <p:spPr/>
        <p:txBody>
          <a:bodyPr/>
          <a:lstStyle/>
          <a:p>
            <a:fld id="{06DF4D8F-74C9-4AF9-B227-F38B49976DB6}" type="slidenum">
              <a:rPr lang="tr-TR" smtClean="0"/>
              <a:t>27</a:t>
            </a:fld>
            <a:endParaRPr lang="tr-TR"/>
          </a:p>
        </p:txBody>
      </p:sp>
    </p:spTree>
    <p:extLst>
      <p:ext uri="{BB962C8B-B14F-4D97-AF65-F5344CB8AC3E}">
        <p14:creationId xmlns:p14="http://schemas.microsoft.com/office/powerpoint/2010/main" val="7452402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603947" y="824459"/>
            <a:ext cx="10347675" cy="4842244"/>
          </a:xfrm>
        </p:spPr>
        <p:txBody>
          <a:bodyPr>
            <a:noAutofit/>
          </a:bodyPr>
          <a:lstStyle/>
          <a:p>
            <a:pPr algn="just"/>
            <a:r>
              <a:rPr lang="tr-TR" sz="2000" b="1" i="1" dirty="0">
                <a:solidFill>
                  <a:srgbClr val="676767"/>
                </a:solidFill>
                <a:effectLst/>
                <a:latin typeface="open sans" panose="020B0606030504020204" pitchFamily="34" charset="0"/>
              </a:rPr>
              <a:t>Şiddete Uğradığınızda Neler Yapabilirsiniz</a:t>
            </a:r>
            <a:r>
              <a:rPr lang="tr-TR" sz="2000" b="1" i="1" dirty="0" smtClean="0">
                <a:solidFill>
                  <a:srgbClr val="676767"/>
                </a:solidFill>
                <a:effectLst/>
                <a:latin typeface="open sans" panose="020B0606030504020204" pitchFamily="34" charset="0"/>
              </a:rPr>
              <a:t>?</a:t>
            </a:r>
          </a:p>
          <a:p>
            <a:pPr algn="just"/>
            <a:endParaRPr lang="tr-TR" sz="2000" b="1" i="1" dirty="0">
              <a:solidFill>
                <a:srgbClr val="676767"/>
              </a:solidFill>
              <a:effectLst/>
              <a:latin typeface="open sans" panose="020B0606030504020204" pitchFamily="34" charset="0"/>
            </a:endParaRPr>
          </a:p>
          <a:p>
            <a:pPr algn="just" fontAlgn="base"/>
            <a:r>
              <a:rPr lang="tr-TR" sz="2000" b="0" i="0" dirty="0">
                <a:solidFill>
                  <a:srgbClr val="676767"/>
                </a:solidFill>
                <a:effectLst/>
                <a:latin typeface="open sans" panose="020B0606030504020204" pitchFamily="34" charset="0"/>
              </a:rPr>
              <a:t>Şiddete uğradığınızda, size en yakın karakola, jandarma komutanlığına, Şiddet Önleme ve İzleme Merkezi’ne (ŞÖNİM), Aile, Çalışma ve Sosyal Hizmetler Bakanlığı İl Müdürlüğüne, cumhuriyet başsavcılığına, kaymakamlığa/valiliğe, aile mahkemesine, belediyelere ve kadın örgütlerine başvurabilirsiniz.</a:t>
            </a:r>
          </a:p>
          <a:p>
            <a:pPr algn="just" fontAlgn="base"/>
            <a:r>
              <a:rPr lang="tr-TR" sz="2000" b="0" i="0" dirty="0">
                <a:solidFill>
                  <a:srgbClr val="676767"/>
                </a:solidFill>
                <a:effectLst/>
                <a:latin typeface="open sans" panose="020B0606030504020204" pitchFamily="34" charset="0"/>
              </a:rPr>
              <a:t>Bunun yanı sıra, evden çıkamadığınız durumlarda ise, günün her saatinde Alo 183 Sosyal Destek Hattı’nı ve 155 Polis İmdat’ı arayabilirsiniz.</a:t>
            </a:r>
          </a:p>
          <a:p>
            <a:pPr algn="just" fontAlgn="base"/>
            <a:r>
              <a:rPr lang="tr-TR" sz="2000" b="1" i="0" dirty="0" smtClean="0">
                <a:solidFill>
                  <a:srgbClr val="676767"/>
                </a:solidFill>
                <a:effectLst/>
                <a:latin typeface="open sans" panose="020B0606030504020204" pitchFamily="34" charset="0"/>
              </a:rPr>
              <a:t>Şikayetçi </a:t>
            </a:r>
            <a:r>
              <a:rPr lang="tr-TR" sz="2000" b="1" i="0" dirty="0">
                <a:solidFill>
                  <a:srgbClr val="676767"/>
                </a:solidFill>
                <a:effectLst/>
                <a:latin typeface="open sans" panose="020B0606030504020204" pitchFamily="34" charset="0"/>
              </a:rPr>
              <a:t>Olmak İsterseniz</a:t>
            </a:r>
          </a:p>
          <a:p>
            <a:pPr algn="just" fontAlgn="base"/>
            <a:r>
              <a:rPr lang="tr-TR" sz="2000" b="1" i="0" dirty="0">
                <a:solidFill>
                  <a:srgbClr val="676767"/>
                </a:solidFill>
                <a:effectLst/>
                <a:latin typeface="open sans" panose="020B0606030504020204" pitchFamily="34" charset="0"/>
              </a:rPr>
              <a:t>UNUTMAYIN! Eğer fiziksel şiddette maruz kaldıysanız, öncelikle karakola/jandarma komutanlığına, savcılığa ya da hastanelerin acil bölümlerine başvurmalısınız.</a:t>
            </a:r>
            <a:endParaRPr lang="tr-TR" sz="2000" b="0" i="0" dirty="0">
              <a:solidFill>
                <a:srgbClr val="676767"/>
              </a:solidFill>
              <a:effectLst/>
              <a:latin typeface="open sans" panose="020B0606030504020204" pitchFamily="34" charset="0"/>
            </a:endParaRPr>
          </a:p>
          <a:p>
            <a:pPr algn="just" fontAlgn="base"/>
            <a:endParaRPr lang="tr-TR" sz="1300" b="0" i="0" dirty="0">
              <a:solidFill>
                <a:srgbClr val="676767"/>
              </a:solidFill>
              <a:effectLst/>
              <a:latin typeface="open sans" panose="020B0606030504020204" pitchFamily="34" charset="0"/>
            </a:endParaRPr>
          </a:p>
          <a:p>
            <a:pPr algn="just"/>
            <a:endParaRPr lang="tr-TR" sz="1300" dirty="0"/>
          </a:p>
        </p:txBody>
      </p:sp>
      <p:sp>
        <p:nvSpPr>
          <p:cNvPr id="2" name="Veri Yer Tutucusu 1"/>
          <p:cNvSpPr>
            <a:spLocks noGrp="1"/>
          </p:cNvSpPr>
          <p:nvPr>
            <p:ph type="dt" sz="half" idx="10"/>
          </p:nvPr>
        </p:nvSpPr>
        <p:spPr/>
        <p:txBody>
          <a:bodyPr/>
          <a:lstStyle/>
          <a:p>
            <a:fld id="{81B3B463-53ED-4E0F-8DE5-AFC1B76DCBCF}" type="datetime1">
              <a:rPr lang="tr-TR" smtClean="0"/>
              <a:t>24.02.2022</a:t>
            </a:fld>
            <a:endParaRPr lang="tr-TR"/>
          </a:p>
        </p:txBody>
      </p:sp>
      <p:sp>
        <p:nvSpPr>
          <p:cNvPr id="4" name="Altbilgi Yer Tutucusu 3"/>
          <p:cNvSpPr>
            <a:spLocks noGrp="1"/>
          </p:cNvSpPr>
          <p:nvPr>
            <p:ph type="ftr" sz="quarter" idx="11"/>
          </p:nvPr>
        </p:nvSpPr>
        <p:spPr/>
        <p:txBody>
          <a:bodyPr/>
          <a:lstStyle/>
          <a:p>
            <a:r>
              <a:rPr lang="tr-TR" smtClean="0"/>
              <a:t>Kaynak: https://morcati.org.tr</a:t>
            </a:r>
            <a:endParaRPr lang="tr-TR"/>
          </a:p>
        </p:txBody>
      </p:sp>
      <p:sp>
        <p:nvSpPr>
          <p:cNvPr id="5" name="Slayt Numarası Yer Tutucusu 4"/>
          <p:cNvSpPr>
            <a:spLocks noGrp="1"/>
          </p:cNvSpPr>
          <p:nvPr>
            <p:ph type="sldNum" sz="quarter" idx="12"/>
          </p:nvPr>
        </p:nvSpPr>
        <p:spPr/>
        <p:txBody>
          <a:bodyPr/>
          <a:lstStyle/>
          <a:p>
            <a:fld id="{06DF4D8F-74C9-4AF9-B227-F38B49976DB6}" type="slidenum">
              <a:rPr lang="tr-TR" smtClean="0"/>
              <a:t>28</a:t>
            </a:fld>
            <a:endParaRPr lang="tr-TR"/>
          </a:p>
        </p:txBody>
      </p:sp>
    </p:spTree>
    <p:extLst>
      <p:ext uri="{BB962C8B-B14F-4D97-AF65-F5344CB8AC3E}">
        <p14:creationId xmlns:p14="http://schemas.microsoft.com/office/powerpoint/2010/main" val="10606590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524000" y="1665514"/>
            <a:ext cx="9144000" cy="3592286"/>
          </a:xfrm>
        </p:spPr>
        <p:txBody>
          <a:bodyPr>
            <a:normAutofit fontScale="77500" lnSpcReduction="20000"/>
          </a:bodyPr>
          <a:lstStyle/>
          <a:p>
            <a:pPr algn="just" fontAlgn="base">
              <a:lnSpc>
                <a:spcPct val="150000"/>
              </a:lnSpc>
            </a:pPr>
            <a:r>
              <a:rPr lang="tr-TR" b="1" i="0" dirty="0">
                <a:solidFill>
                  <a:srgbClr val="676767"/>
                </a:solidFill>
                <a:effectLst/>
                <a:latin typeface="open sans" panose="020B0606030504020204" pitchFamily="34" charset="0"/>
              </a:rPr>
              <a:t>Darp Raporu Almak İsterseniz;</a:t>
            </a:r>
            <a:endParaRPr lang="tr-TR" b="0" i="0" dirty="0">
              <a:solidFill>
                <a:srgbClr val="676767"/>
              </a:solidFill>
              <a:effectLst/>
              <a:latin typeface="open sans" panose="020B0606030504020204" pitchFamily="34" charset="0"/>
            </a:endParaRPr>
          </a:p>
          <a:p>
            <a:pPr algn="just" fontAlgn="base">
              <a:lnSpc>
                <a:spcPct val="150000"/>
              </a:lnSpc>
            </a:pPr>
            <a:r>
              <a:rPr lang="tr-TR" b="0" i="0" dirty="0">
                <a:solidFill>
                  <a:srgbClr val="676767"/>
                </a:solidFill>
                <a:effectLst/>
                <a:latin typeface="open sans" panose="020B0606030504020204" pitchFamily="34" charset="0"/>
              </a:rPr>
              <a:t>Hastanelerin acil bölümüne başvurabilir, sizi muayene eden doktora yaşadıklarınızı anlatarak darp raporu alabilir ve eğer istiyorsanız hastane polisine şikayetinizi iletebilirsiniz.</a:t>
            </a:r>
          </a:p>
          <a:p>
            <a:pPr algn="just" fontAlgn="base">
              <a:lnSpc>
                <a:spcPct val="150000"/>
              </a:lnSpc>
            </a:pPr>
            <a:r>
              <a:rPr lang="tr-TR" b="1" i="0" dirty="0" smtClean="0">
                <a:solidFill>
                  <a:srgbClr val="676767"/>
                </a:solidFill>
                <a:effectLst/>
                <a:latin typeface="open sans" panose="020B0606030504020204" pitchFamily="34" charset="0"/>
              </a:rPr>
              <a:t>UNUTMAYIN</a:t>
            </a:r>
            <a:r>
              <a:rPr lang="tr-TR" b="1" i="0" dirty="0">
                <a:solidFill>
                  <a:srgbClr val="676767"/>
                </a:solidFill>
                <a:effectLst/>
                <a:latin typeface="open sans" panose="020B0606030504020204" pitchFamily="34" charset="0"/>
              </a:rPr>
              <a:t>! Darp izlerini raporlamak amacıyla hastaneye gitmek için kendinizi hazır hissetmiyorsanız, vücudunuzdaki darp izlerinin size ait olduğu ve çekim tarihi belli olacak şekilde fotoğraflayabilirsiniz.</a:t>
            </a:r>
            <a:endParaRPr lang="tr-TR" b="0" i="0" dirty="0">
              <a:solidFill>
                <a:srgbClr val="676767"/>
              </a:solidFill>
              <a:effectLst/>
              <a:latin typeface="open sans" panose="020B0606030504020204" pitchFamily="34" charset="0"/>
            </a:endParaRPr>
          </a:p>
          <a:p>
            <a:pPr>
              <a:lnSpc>
                <a:spcPct val="150000"/>
              </a:lnSpc>
            </a:pPr>
            <a:endParaRPr lang="tr-TR" dirty="0"/>
          </a:p>
        </p:txBody>
      </p:sp>
      <p:sp>
        <p:nvSpPr>
          <p:cNvPr id="2" name="Veri Yer Tutucusu 1"/>
          <p:cNvSpPr>
            <a:spLocks noGrp="1"/>
          </p:cNvSpPr>
          <p:nvPr>
            <p:ph type="dt" sz="half" idx="10"/>
          </p:nvPr>
        </p:nvSpPr>
        <p:spPr/>
        <p:txBody>
          <a:bodyPr/>
          <a:lstStyle/>
          <a:p>
            <a:fld id="{D9770F42-4CB5-40BE-99E0-6F9C2C0DD0DC}" type="datetime1">
              <a:rPr lang="tr-TR" smtClean="0"/>
              <a:t>24.02.2022</a:t>
            </a:fld>
            <a:endParaRPr lang="tr-TR"/>
          </a:p>
        </p:txBody>
      </p:sp>
      <p:sp>
        <p:nvSpPr>
          <p:cNvPr id="4" name="Altbilgi Yer Tutucusu 3"/>
          <p:cNvSpPr>
            <a:spLocks noGrp="1"/>
          </p:cNvSpPr>
          <p:nvPr>
            <p:ph type="ftr" sz="quarter" idx="11"/>
          </p:nvPr>
        </p:nvSpPr>
        <p:spPr/>
        <p:txBody>
          <a:bodyPr/>
          <a:lstStyle/>
          <a:p>
            <a:r>
              <a:rPr lang="tr-TR" smtClean="0"/>
              <a:t>Kaynak: https://morcati.org.tr</a:t>
            </a:r>
            <a:endParaRPr lang="tr-TR"/>
          </a:p>
        </p:txBody>
      </p:sp>
      <p:sp>
        <p:nvSpPr>
          <p:cNvPr id="5" name="Slayt Numarası Yer Tutucusu 4"/>
          <p:cNvSpPr>
            <a:spLocks noGrp="1"/>
          </p:cNvSpPr>
          <p:nvPr>
            <p:ph type="sldNum" sz="quarter" idx="12"/>
          </p:nvPr>
        </p:nvSpPr>
        <p:spPr/>
        <p:txBody>
          <a:bodyPr/>
          <a:lstStyle/>
          <a:p>
            <a:fld id="{06DF4D8F-74C9-4AF9-B227-F38B49976DB6}" type="slidenum">
              <a:rPr lang="tr-TR" smtClean="0"/>
              <a:t>29</a:t>
            </a:fld>
            <a:endParaRPr lang="tr-TR"/>
          </a:p>
        </p:txBody>
      </p:sp>
    </p:spTree>
    <p:extLst>
      <p:ext uri="{BB962C8B-B14F-4D97-AF65-F5344CB8AC3E}">
        <p14:creationId xmlns:p14="http://schemas.microsoft.com/office/powerpoint/2010/main" val="3946831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99350" y="1462790"/>
            <a:ext cx="9997440" cy="4800600"/>
          </a:xfrm>
        </p:spPr>
        <p:txBody>
          <a:bodyPr>
            <a:normAutofit/>
          </a:bodyPr>
          <a:lstStyle/>
          <a:p>
            <a:pPr algn="ctr"/>
            <a:endParaRPr lang="tr-TR" sz="3200" dirty="0" smtClean="0">
              <a:solidFill>
                <a:schemeClr val="accent1">
                  <a:lumMod val="50000"/>
                </a:schemeClr>
              </a:solidFill>
            </a:endParaRPr>
          </a:p>
          <a:p>
            <a:pPr algn="ctr"/>
            <a:endParaRPr lang="tr-TR" sz="3200" dirty="0">
              <a:solidFill>
                <a:schemeClr val="accent1">
                  <a:lumMod val="50000"/>
                </a:schemeClr>
              </a:solidFill>
            </a:endParaRPr>
          </a:p>
          <a:p>
            <a:pPr algn="ctr"/>
            <a:endParaRPr lang="tr-TR" sz="3200" dirty="0" smtClean="0">
              <a:solidFill>
                <a:schemeClr val="accent1">
                  <a:lumMod val="50000"/>
                </a:schemeClr>
              </a:solidFill>
            </a:endParaRPr>
          </a:p>
          <a:p>
            <a:pPr algn="ctr"/>
            <a:r>
              <a:rPr lang="tr-TR" sz="3200" dirty="0" smtClean="0">
                <a:solidFill>
                  <a:schemeClr val="accent1">
                    <a:lumMod val="50000"/>
                  </a:schemeClr>
                </a:solidFill>
              </a:rPr>
              <a:t>DÜNYADA </a:t>
            </a:r>
            <a:r>
              <a:rPr lang="tr-TR" sz="3200" dirty="0">
                <a:solidFill>
                  <a:schemeClr val="accent1">
                    <a:lumMod val="50000"/>
                  </a:schemeClr>
                </a:solidFill>
              </a:rPr>
              <a:t>HER </a:t>
            </a:r>
            <a:r>
              <a:rPr lang="tr-TR" sz="3200" dirty="0" smtClean="0">
                <a:solidFill>
                  <a:schemeClr val="accent1">
                    <a:lumMod val="50000"/>
                  </a:schemeClr>
                </a:solidFill>
              </a:rPr>
              <a:t>YIL 1.4 MİLYON İNSANIN </a:t>
            </a:r>
            <a:r>
              <a:rPr lang="tr-TR" sz="3200" dirty="0">
                <a:solidFill>
                  <a:schemeClr val="accent1">
                    <a:lumMod val="50000"/>
                  </a:schemeClr>
                </a:solidFill>
              </a:rPr>
              <a:t>ŞİDDET NEDENİYLE  HAYATINI KAYBETTİĞİ TAHMİN  EDİLMEKTEDİR.</a:t>
            </a:r>
          </a:p>
          <a:p>
            <a:endParaRPr lang="tr-TR" sz="3200" dirty="0">
              <a:solidFill>
                <a:schemeClr val="accent1">
                  <a:lumMod val="50000"/>
                </a:schemeClr>
              </a:solidFill>
            </a:endParaRPr>
          </a:p>
        </p:txBody>
      </p:sp>
      <p:sp>
        <p:nvSpPr>
          <p:cNvPr id="2" name="Veri Yer Tutucusu 1"/>
          <p:cNvSpPr>
            <a:spLocks noGrp="1"/>
          </p:cNvSpPr>
          <p:nvPr>
            <p:ph type="dt" sz="half" idx="10"/>
          </p:nvPr>
        </p:nvSpPr>
        <p:spPr/>
        <p:txBody>
          <a:bodyPr/>
          <a:lstStyle/>
          <a:p>
            <a:fld id="{166A73B8-C099-4CAC-849D-62A5277F89D3}" type="datetime1">
              <a:rPr lang="tr-TR" smtClean="0"/>
              <a:t>24.02.2022</a:t>
            </a:fld>
            <a:endParaRPr lang="tr-TR"/>
          </a:p>
        </p:txBody>
      </p:sp>
      <p:sp>
        <p:nvSpPr>
          <p:cNvPr id="4" name="Altbilgi Yer Tutucusu 3"/>
          <p:cNvSpPr>
            <a:spLocks noGrp="1"/>
          </p:cNvSpPr>
          <p:nvPr>
            <p:ph type="ftr" sz="quarter" idx="11"/>
          </p:nvPr>
        </p:nvSpPr>
        <p:spPr/>
        <p:txBody>
          <a:bodyPr/>
          <a:lstStyle/>
          <a:p>
            <a:r>
              <a:rPr lang="tr-TR" smtClean="0"/>
              <a:t>Kaynak: https://morcati.org.tr</a:t>
            </a:r>
            <a:endParaRPr lang="tr-TR"/>
          </a:p>
        </p:txBody>
      </p:sp>
      <p:sp>
        <p:nvSpPr>
          <p:cNvPr id="5" name="Slayt Numarası Yer Tutucusu 4"/>
          <p:cNvSpPr>
            <a:spLocks noGrp="1"/>
          </p:cNvSpPr>
          <p:nvPr>
            <p:ph type="sldNum" sz="quarter" idx="12"/>
          </p:nvPr>
        </p:nvSpPr>
        <p:spPr/>
        <p:txBody>
          <a:bodyPr/>
          <a:lstStyle/>
          <a:p>
            <a:fld id="{06DF4D8F-74C9-4AF9-B227-F38B49976DB6}" type="slidenum">
              <a:rPr lang="tr-TR" smtClean="0"/>
              <a:t>3</a:t>
            </a:fld>
            <a:endParaRPr lang="tr-TR"/>
          </a:p>
        </p:txBody>
      </p:sp>
    </p:spTree>
    <p:extLst>
      <p:ext uri="{BB962C8B-B14F-4D97-AF65-F5344CB8AC3E}">
        <p14:creationId xmlns:p14="http://schemas.microsoft.com/office/powerpoint/2010/main" val="9246330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505262" y="477544"/>
            <a:ext cx="10501859" cy="5593472"/>
          </a:xfrm>
        </p:spPr>
        <p:txBody>
          <a:bodyPr>
            <a:normAutofit fontScale="77500" lnSpcReduction="20000"/>
          </a:bodyPr>
          <a:lstStyle/>
          <a:p>
            <a:pPr algn="just" fontAlgn="base">
              <a:lnSpc>
                <a:spcPct val="170000"/>
              </a:lnSpc>
            </a:pPr>
            <a:r>
              <a:rPr lang="tr-TR" b="1" i="0" dirty="0">
                <a:solidFill>
                  <a:srgbClr val="676767"/>
                </a:solidFill>
                <a:effectLst/>
                <a:latin typeface="open sans" panose="020B0606030504020204" pitchFamily="34" charset="0"/>
              </a:rPr>
              <a:t>Savcılığa Başvuru Süreci</a:t>
            </a:r>
            <a:endParaRPr lang="tr-TR" b="0" i="0" dirty="0">
              <a:solidFill>
                <a:srgbClr val="676767"/>
              </a:solidFill>
              <a:effectLst/>
              <a:latin typeface="open sans" panose="020B0606030504020204" pitchFamily="34" charset="0"/>
            </a:endParaRPr>
          </a:p>
          <a:p>
            <a:pPr algn="just" fontAlgn="base">
              <a:lnSpc>
                <a:spcPct val="170000"/>
              </a:lnSpc>
            </a:pPr>
            <a:r>
              <a:rPr lang="tr-TR" b="0" i="0" dirty="0">
                <a:solidFill>
                  <a:srgbClr val="676767"/>
                </a:solidFill>
                <a:effectLst/>
                <a:latin typeface="open sans" panose="020B0606030504020204" pitchFamily="34" charset="0"/>
              </a:rPr>
              <a:t>Türk Ceza Kanunu’nda (TCK) tanımlanan bir suçun mağduru iseniz, yani size karşı tehdit, hakaret, fiziksel şiddet söz konusu ise (şiddet uygulayan kişi, kocanız, komşunuz, mahallenizdeki bakkal ya da sokaktan geçen herhangi biri olabilir), karakol/jandarma komutanlığı yerine doğrudan bir şikayet dilekçesi ile savcılığa da başvurabilirsiniz. </a:t>
            </a:r>
            <a:endParaRPr lang="tr-TR" b="0" i="0" dirty="0" smtClean="0">
              <a:solidFill>
                <a:srgbClr val="676767"/>
              </a:solidFill>
              <a:effectLst/>
              <a:latin typeface="open sans" panose="020B0606030504020204" pitchFamily="34" charset="0"/>
            </a:endParaRPr>
          </a:p>
          <a:p>
            <a:pPr algn="just" fontAlgn="base">
              <a:lnSpc>
                <a:spcPct val="170000"/>
              </a:lnSpc>
            </a:pPr>
            <a:endParaRPr lang="tr-TR" b="0" i="0" dirty="0" smtClean="0">
              <a:solidFill>
                <a:srgbClr val="676767"/>
              </a:solidFill>
              <a:effectLst/>
              <a:latin typeface="open sans" panose="020B0606030504020204" pitchFamily="34" charset="0"/>
            </a:endParaRPr>
          </a:p>
          <a:p>
            <a:pPr algn="just" fontAlgn="base">
              <a:lnSpc>
                <a:spcPct val="170000"/>
              </a:lnSpc>
            </a:pPr>
            <a:r>
              <a:rPr lang="tr-TR" b="1" i="0" dirty="0" smtClean="0">
                <a:solidFill>
                  <a:srgbClr val="676767"/>
                </a:solidFill>
                <a:effectLst/>
                <a:latin typeface="open sans" panose="020B0606030504020204" pitchFamily="34" charset="0"/>
              </a:rPr>
              <a:t>UNUTMAYIN</a:t>
            </a:r>
            <a:r>
              <a:rPr lang="tr-TR" b="1" i="0" dirty="0">
                <a:solidFill>
                  <a:srgbClr val="676767"/>
                </a:solidFill>
                <a:effectLst/>
                <a:latin typeface="open sans" panose="020B0606030504020204" pitchFamily="34" charset="0"/>
              </a:rPr>
              <a:t>! Eğer maruz kaldığınız suç, öldürmeye teşebbüs, kaçırma, tecavüz, uzun süreye yayılan kötü muamele gibi bir fiilse öncelikle bir avukatla görüşmenizde büyük fayda var. Eğer avukat tutacak maddi gücünüz yoksa bulunduğunuz yerdeki barodan, adli yardım kapsamında, ücretsiz avukat talep edebilirsiniz.</a:t>
            </a:r>
            <a:endParaRPr lang="tr-TR" b="0" i="0" dirty="0">
              <a:solidFill>
                <a:srgbClr val="676767"/>
              </a:solidFill>
              <a:effectLst/>
              <a:latin typeface="open sans" panose="020B0606030504020204" pitchFamily="34" charset="0"/>
            </a:endParaRPr>
          </a:p>
          <a:p>
            <a:pPr algn="just">
              <a:lnSpc>
                <a:spcPct val="170000"/>
              </a:lnSpc>
            </a:pPr>
            <a:endParaRPr lang="tr-TR" dirty="0"/>
          </a:p>
        </p:txBody>
      </p:sp>
      <p:sp>
        <p:nvSpPr>
          <p:cNvPr id="2" name="Veri Yer Tutucusu 1"/>
          <p:cNvSpPr>
            <a:spLocks noGrp="1"/>
          </p:cNvSpPr>
          <p:nvPr>
            <p:ph type="dt" sz="half" idx="10"/>
          </p:nvPr>
        </p:nvSpPr>
        <p:spPr/>
        <p:txBody>
          <a:bodyPr/>
          <a:lstStyle/>
          <a:p>
            <a:fld id="{298BF370-DCFA-4EFB-AB79-68D0590D2884}" type="datetime1">
              <a:rPr lang="tr-TR" smtClean="0"/>
              <a:t>24.02.2022</a:t>
            </a:fld>
            <a:endParaRPr lang="tr-TR"/>
          </a:p>
        </p:txBody>
      </p:sp>
      <p:sp>
        <p:nvSpPr>
          <p:cNvPr id="4" name="Altbilgi Yer Tutucusu 3"/>
          <p:cNvSpPr>
            <a:spLocks noGrp="1"/>
          </p:cNvSpPr>
          <p:nvPr>
            <p:ph type="ftr" sz="quarter" idx="11"/>
          </p:nvPr>
        </p:nvSpPr>
        <p:spPr/>
        <p:txBody>
          <a:bodyPr/>
          <a:lstStyle/>
          <a:p>
            <a:r>
              <a:rPr lang="tr-TR" smtClean="0"/>
              <a:t>Kaynak: https://morcati.org.tr</a:t>
            </a:r>
            <a:endParaRPr lang="tr-TR"/>
          </a:p>
        </p:txBody>
      </p:sp>
      <p:sp>
        <p:nvSpPr>
          <p:cNvPr id="5" name="Slayt Numarası Yer Tutucusu 4"/>
          <p:cNvSpPr>
            <a:spLocks noGrp="1"/>
          </p:cNvSpPr>
          <p:nvPr>
            <p:ph type="sldNum" sz="quarter" idx="12"/>
          </p:nvPr>
        </p:nvSpPr>
        <p:spPr/>
        <p:txBody>
          <a:bodyPr/>
          <a:lstStyle/>
          <a:p>
            <a:fld id="{06DF4D8F-74C9-4AF9-B227-F38B49976DB6}" type="slidenum">
              <a:rPr lang="tr-TR" smtClean="0"/>
              <a:t>30</a:t>
            </a:fld>
            <a:endParaRPr lang="tr-TR"/>
          </a:p>
        </p:txBody>
      </p:sp>
    </p:spTree>
    <p:extLst>
      <p:ext uri="{BB962C8B-B14F-4D97-AF65-F5344CB8AC3E}">
        <p14:creationId xmlns:p14="http://schemas.microsoft.com/office/powerpoint/2010/main" val="6294315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868773" y="952410"/>
            <a:ext cx="9144000" cy="4245429"/>
          </a:xfrm>
        </p:spPr>
        <p:txBody>
          <a:bodyPr>
            <a:normAutofit fontScale="92500" lnSpcReduction="10000"/>
          </a:bodyPr>
          <a:lstStyle/>
          <a:p>
            <a:pPr algn="just" fontAlgn="base"/>
            <a:r>
              <a:rPr lang="tr-TR" b="1" i="0" dirty="0">
                <a:solidFill>
                  <a:srgbClr val="676767"/>
                </a:solidFill>
                <a:effectLst/>
                <a:latin typeface="open sans" panose="020B0606030504020204" pitchFamily="34" charset="0"/>
              </a:rPr>
              <a:t>Başvurabileceğiniz kuruluşlar</a:t>
            </a:r>
            <a:endParaRPr lang="tr-TR" b="0" i="0" dirty="0">
              <a:solidFill>
                <a:srgbClr val="676767"/>
              </a:solidFill>
              <a:effectLst/>
              <a:latin typeface="open sans" panose="020B0606030504020204" pitchFamily="34" charset="0"/>
            </a:endParaRPr>
          </a:p>
          <a:p>
            <a:pPr algn="just" fontAlgn="base">
              <a:buFont typeface="Arial" panose="020B0604020202020204" pitchFamily="34" charset="0"/>
              <a:buChar char="•"/>
            </a:pPr>
            <a:r>
              <a:rPr lang="tr-TR" b="0" i="0" dirty="0">
                <a:solidFill>
                  <a:srgbClr val="676767"/>
                </a:solidFill>
                <a:effectLst/>
                <a:latin typeface="open sans" panose="020B0606030504020204" pitchFamily="34" charset="0"/>
              </a:rPr>
              <a:t>Polis merkezleri, jandarma karakolları</a:t>
            </a:r>
          </a:p>
          <a:p>
            <a:pPr algn="just" fontAlgn="base">
              <a:buFont typeface="Arial" panose="020B0604020202020204" pitchFamily="34" charset="0"/>
              <a:buChar char="•"/>
            </a:pPr>
            <a:r>
              <a:rPr lang="tr-TR" b="0" i="0" dirty="0">
                <a:solidFill>
                  <a:srgbClr val="676767"/>
                </a:solidFill>
                <a:effectLst/>
                <a:latin typeface="open sans" panose="020B0606030504020204" pitchFamily="34" charset="0"/>
              </a:rPr>
              <a:t>Aile Mahkemeleri</a:t>
            </a:r>
          </a:p>
          <a:p>
            <a:pPr algn="just" fontAlgn="base">
              <a:buFont typeface="Arial" panose="020B0604020202020204" pitchFamily="34" charset="0"/>
              <a:buChar char="•"/>
            </a:pPr>
            <a:r>
              <a:rPr lang="tr-TR" b="0" i="0" dirty="0">
                <a:solidFill>
                  <a:srgbClr val="676767"/>
                </a:solidFill>
                <a:effectLst/>
                <a:latin typeface="open sans" panose="020B0606030504020204" pitchFamily="34" charset="0"/>
              </a:rPr>
              <a:t>Sağlık kuruluşları</a:t>
            </a:r>
          </a:p>
          <a:p>
            <a:pPr algn="just" fontAlgn="base">
              <a:buFont typeface="Arial" panose="020B0604020202020204" pitchFamily="34" charset="0"/>
              <a:buChar char="•"/>
            </a:pPr>
            <a:r>
              <a:rPr lang="tr-TR" b="0" i="0" dirty="0">
                <a:solidFill>
                  <a:srgbClr val="676767"/>
                </a:solidFill>
                <a:effectLst/>
                <a:latin typeface="open sans" panose="020B0606030504020204" pitchFamily="34" charset="0"/>
              </a:rPr>
              <a:t>Cumhuriyet Savcılığı</a:t>
            </a:r>
          </a:p>
          <a:p>
            <a:pPr algn="just" fontAlgn="base">
              <a:buFont typeface="Arial" panose="020B0604020202020204" pitchFamily="34" charset="0"/>
              <a:buChar char="•"/>
            </a:pPr>
            <a:r>
              <a:rPr lang="tr-TR" b="0" i="0" dirty="0">
                <a:solidFill>
                  <a:srgbClr val="676767"/>
                </a:solidFill>
                <a:effectLst/>
                <a:latin typeface="open sans" panose="020B0606030504020204" pitchFamily="34" charset="0"/>
              </a:rPr>
              <a:t>Şiddet Önleme ve İzleme Merkezleri (ŞÖNİM)</a:t>
            </a:r>
          </a:p>
          <a:p>
            <a:pPr algn="just" fontAlgn="base">
              <a:buFont typeface="Arial" panose="020B0604020202020204" pitchFamily="34" charset="0"/>
              <a:buChar char="•"/>
            </a:pPr>
            <a:r>
              <a:rPr lang="tr-TR" b="0" i="0" dirty="0">
                <a:solidFill>
                  <a:srgbClr val="676767"/>
                </a:solidFill>
                <a:effectLst/>
                <a:latin typeface="open sans" panose="020B0606030504020204" pitchFamily="34" charset="0"/>
              </a:rPr>
              <a:t>Aile, Çalışma ve Sosyal Hizmetler Bakanlığı İl Müdürlükleri</a:t>
            </a:r>
          </a:p>
          <a:p>
            <a:pPr algn="just" fontAlgn="base">
              <a:buFont typeface="Arial" panose="020B0604020202020204" pitchFamily="34" charset="0"/>
              <a:buChar char="•"/>
            </a:pPr>
            <a:r>
              <a:rPr lang="tr-TR" b="0" i="0" dirty="0">
                <a:solidFill>
                  <a:srgbClr val="676767"/>
                </a:solidFill>
                <a:effectLst/>
                <a:latin typeface="open sans" panose="020B0606030504020204" pitchFamily="34" charset="0"/>
              </a:rPr>
              <a:t>Belediyelerin Kadın Danışma Merkezleri</a:t>
            </a:r>
          </a:p>
          <a:p>
            <a:pPr algn="just" fontAlgn="base">
              <a:buFont typeface="Arial" panose="020B0604020202020204" pitchFamily="34" charset="0"/>
              <a:buChar char="•"/>
            </a:pPr>
            <a:r>
              <a:rPr lang="tr-TR" b="0" i="0" dirty="0">
                <a:solidFill>
                  <a:srgbClr val="676767"/>
                </a:solidFill>
                <a:effectLst/>
                <a:latin typeface="open sans" panose="020B0606030504020204" pitchFamily="34" charset="0"/>
              </a:rPr>
              <a:t>Baroların Adli Yardım Büroları</a:t>
            </a:r>
          </a:p>
          <a:p>
            <a:pPr algn="just" fontAlgn="base">
              <a:buFont typeface="Arial" panose="020B0604020202020204" pitchFamily="34" charset="0"/>
              <a:buChar char="•"/>
            </a:pPr>
            <a:r>
              <a:rPr lang="tr-TR" b="0" i="0" dirty="0">
                <a:solidFill>
                  <a:srgbClr val="676767"/>
                </a:solidFill>
                <a:effectLst/>
                <a:latin typeface="open sans" panose="020B0606030504020204" pitchFamily="34" charset="0"/>
              </a:rPr>
              <a:t>Kadın Örgütlenmeleri</a:t>
            </a:r>
          </a:p>
          <a:p>
            <a:endParaRPr lang="tr-TR" dirty="0"/>
          </a:p>
        </p:txBody>
      </p:sp>
      <p:sp>
        <p:nvSpPr>
          <p:cNvPr id="4" name="Alt Başlık 2">
            <a:extLst>
              <a:ext uri="{FF2B5EF4-FFF2-40B4-BE49-F238E27FC236}">
                <a16:creationId xmlns="" xmlns:a16="http://schemas.microsoft.com/office/drawing/2014/main" id="{F13498D7-553F-4451-88FA-1C34B91F2BB8}"/>
              </a:ext>
            </a:extLst>
          </p:cNvPr>
          <p:cNvSpPr txBox="1">
            <a:spLocks/>
          </p:cNvSpPr>
          <p:nvPr/>
        </p:nvSpPr>
        <p:spPr>
          <a:xfrm>
            <a:off x="7385154" y="4571999"/>
            <a:ext cx="4412104" cy="1750101"/>
          </a:xfrm>
          <a:prstGeom prst="rect">
            <a:avLst/>
          </a:prstGeom>
        </p:spPr>
        <p:txBody>
          <a:bodyPr tIns="0">
            <a:normAutofit fontScale="70000" lnSpcReduction="20000"/>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fontAlgn="base"/>
            <a:r>
              <a:rPr lang="tr-TR" b="1" smtClean="0">
                <a:solidFill>
                  <a:srgbClr val="676767"/>
                </a:solidFill>
                <a:latin typeface="open sans" panose="020B0606030504020204" pitchFamily="34" charset="0"/>
              </a:rPr>
              <a:t>Acil telefonlar</a:t>
            </a:r>
            <a:endParaRPr lang="tr-TR" smtClean="0">
              <a:solidFill>
                <a:srgbClr val="676767"/>
              </a:solidFill>
              <a:latin typeface="open sans" panose="020B0606030504020204" pitchFamily="34" charset="0"/>
            </a:endParaRPr>
          </a:p>
          <a:p>
            <a:pPr fontAlgn="base">
              <a:buFont typeface="Arial" panose="020B0604020202020204" pitchFamily="34" charset="0"/>
              <a:buChar char="•"/>
            </a:pPr>
            <a:r>
              <a:rPr lang="tr-TR" smtClean="0">
                <a:solidFill>
                  <a:srgbClr val="676767"/>
                </a:solidFill>
                <a:latin typeface="open sans" panose="020B0606030504020204" pitchFamily="34" charset="0"/>
              </a:rPr>
              <a:t>Polis imdat -155</a:t>
            </a:r>
          </a:p>
          <a:p>
            <a:pPr fontAlgn="base">
              <a:buFont typeface="Arial" panose="020B0604020202020204" pitchFamily="34" charset="0"/>
              <a:buChar char="•"/>
            </a:pPr>
            <a:r>
              <a:rPr lang="tr-TR" smtClean="0">
                <a:solidFill>
                  <a:srgbClr val="676767"/>
                </a:solidFill>
                <a:latin typeface="open sans" panose="020B0606030504020204" pitchFamily="34" charset="0"/>
              </a:rPr>
              <a:t>Jandarma -156</a:t>
            </a:r>
          </a:p>
          <a:p>
            <a:pPr fontAlgn="base">
              <a:buFont typeface="Arial" panose="020B0604020202020204" pitchFamily="34" charset="0"/>
              <a:buChar char="•"/>
            </a:pPr>
            <a:r>
              <a:rPr lang="tr-TR" smtClean="0">
                <a:solidFill>
                  <a:srgbClr val="676767"/>
                </a:solidFill>
                <a:latin typeface="open sans" panose="020B0606030504020204" pitchFamily="34" charset="0"/>
              </a:rPr>
              <a:t>Ambulans – 112</a:t>
            </a:r>
          </a:p>
          <a:p>
            <a:pPr fontAlgn="base">
              <a:buFont typeface="Arial" panose="020B0604020202020204" pitchFamily="34" charset="0"/>
              <a:buChar char="•"/>
            </a:pPr>
            <a:r>
              <a:rPr lang="tr-TR" smtClean="0">
                <a:solidFill>
                  <a:srgbClr val="676767"/>
                </a:solidFill>
                <a:latin typeface="open sans" panose="020B0606030504020204" pitchFamily="34" charset="0"/>
              </a:rPr>
              <a:t>Alo 183 (Sosyal Destek Hattı)</a:t>
            </a:r>
          </a:p>
          <a:p>
            <a:pPr fontAlgn="base">
              <a:buFont typeface="Arial" panose="020B0604020202020204" pitchFamily="34" charset="0"/>
              <a:buChar char="•"/>
            </a:pPr>
            <a:r>
              <a:rPr lang="tr-TR" smtClean="0">
                <a:solidFill>
                  <a:srgbClr val="676767"/>
                </a:solidFill>
                <a:latin typeface="open sans" panose="020B0606030504020204" pitchFamily="34" charset="0"/>
              </a:rPr>
              <a:t>Alo Baro – 444 26 18</a:t>
            </a:r>
          </a:p>
          <a:p>
            <a:endParaRPr lang="tr-TR" dirty="0"/>
          </a:p>
        </p:txBody>
      </p:sp>
      <p:sp>
        <p:nvSpPr>
          <p:cNvPr id="2" name="Veri Yer Tutucusu 1"/>
          <p:cNvSpPr>
            <a:spLocks noGrp="1"/>
          </p:cNvSpPr>
          <p:nvPr>
            <p:ph type="dt" sz="half" idx="10"/>
          </p:nvPr>
        </p:nvSpPr>
        <p:spPr/>
        <p:txBody>
          <a:bodyPr/>
          <a:lstStyle/>
          <a:p>
            <a:fld id="{724E68DD-B0A1-4BF2-B763-C83F417859C6}" type="datetime1">
              <a:rPr lang="tr-TR" smtClean="0"/>
              <a:t>24.02.2022</a:t>
            </a:fld>
            <a:endParaRPr lang="tr-TR"/>
          </a:p>
        </p:txBody>
      </p:sp>
      <p:sp>
        <p:nvSpPr>
          <p:cNvPr id="5" name="Altbilgi Yer Tutucusu 4"/>
          <p:cNvSpPr>
            <a:spLocks noGrp="1"/>
          </p:cNvSpPr>
          <p:nvPr>
            <p:ph type="ftr" sz="quarter" idx="11"/>
          </p:nvPr>
        </p:nvSpPr>
        <p:spPr/>
        <p:txBody>
          <a:bodyPr/>
          <a:lstStyle/>
          <a:p>
            <a:r>
              <a:rPr lang="tr-TR" smtClean="0"/>
              <a:t>Kaynak: https://morcati.org.tr</a:t>
            </a:r>
            <a:endParaRPr lang="tr-TR"/>
          </a:p>
        </p:txBody>
      </p:sp>
      <p:sp>
        <p:nvSpPr>
          <p:cNvPr id="6" name="Slayt Numarası Yer Tutucusu 5"/>
          <p:cNvSpPr>
            <a:spLocks noGrp="1"/>
          </p:cNvSpPr>
          <p:nvPr>
            <p:ph type="sldNum" sz="quarter" idx="12"/>
          </p:nvPr>
        </p:nvSpPr>
        <p:spPr/>
        <p:txBody>
          <a:bodyPr/>
          <a:lstStyle/>
          <a:p>
            <a:fld id="{06DF4D8F-74C9-4AF9-B227-F38B49976DB6}" type="slidenum">
              <a:rPr lang="tr-TR" smtClean="0"/>
              <a:t>31</a:t>
            </a:fld>
            <a:endParaRPr lang="tr-TR"/>
          </a:p>
        </p:txBody>
      </p:sp>
    </p:spTree>
    <p:extLst>
      <p:ext uri="{BB962C8B-B14F-4D97-AF65-F5344CB8AC3E}">
        <p14:creationId xmlns:p14="http://schemas.microsoft.com/office/powerpoint/2010/main" val="34840289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449227" y="1417820"/>
            <a:ext cx="10308771" cy="4713514"/>
          </a:xfrm>
        </p:spPr>
        <p:txBody>
          <a:bodyPr>
            <a:normAutofit/>
          </a:bodyPr>
          <a:lstStyle/>
          <a:p>
            <a:pPr algn="just" fontAlgn="base">
              <a:lnSpc>
                <a:spcPct val="150000"/>
              </a:lnSpc>
            </a:pPr>
            <a:r>
              <a:rPr lang="tr-TR" b="1" i="0" dirty="0">
                <a:solidFill>
                  <a:srgbClr val="FF0000"/>
                </a:solidFill>
                <a:effectLst/>
                <a:latin typeface="open sans" panose="020B0606030504020204" pitchFamily="34" charset="0"/>
              </a:rPr>
              <a:t>Şiddet görüyorsanız evinizi terk etmeden koruma talep </a:t>
            </a:r>
            <a:r>
              <a:rPr lang="tr-TR" b="1" i="0" dirty="0" smtClean="0">
                <a:solidFill>
                  <a:srgbClr val="FF0000"/>
                </a:solidFill>
                <a:effectLst/>
                <a:latin typeface="open sans" panose="020B0606030504020204" pitchFamily="34" charset="0"/>
              </a:rPr>
              <a:t>edebilirsiniz.</a:t>
            </a:r>
            <a:endParaRPr lang="tr-TR" b="0" i="0" dirty="0">
              <a:solidFill>
                <a:srgbClr val="FF0000"/>
              </a:solidFill>
              <a:effectLst/>
              <a:latin typeface="open sans" panose="020B0606030504020204" pitchFamily="34" charset="0"/>
            </a:endParaRPr>
          </a:p>
          <a:p>
            <a:pPr algn="just" fontAlgn="base">
              <a:lnSpc>
                <a:spcPct val="150000"/>
              </a:lnSpc>
            </a:pPr>
            <a:r>
              <a:rPr lang="tr-TR" sz="2000" b="0" i="0" dirty="0" smtClean="0">
                <a:solidFill>
                  <a:srgbClr val="676767"/>
                </a:solidFill>
                <a:effectLst/>
                <a:latin typeface="open sans" panose="020B0606030504020204" pitchFamily="34" charset="0"/>
              </a:rPr>
              <a:t>      Şiddete </a:t>
            </a:r>
            <a:r>
              <a:rPr lang="tr-TR" sz="2000" b="0" i="0" dirty="0">
                <a:solidFill>
                  <a:srgbClr val="676767"/>
                </a:solidFill>
                <a:effectLst/>
                <a:latin typeface="open sans" panose="020B0606030504020204" pitchFamily="34" charset="0"/>
              </a:rPr>
              <a:t>uğradıysanız veya uğrama tehlikesi altında iseniz, şiddet uygulayan veya şiddet uygulama ihtimali bulunan kişilere karşı önleyici tedbirler alınmasını isteyebilir ve bu kişileri evden uzaklaştırabilirsiniz. Medeni halinize bakılmaksızın siz değil, size şiddet uygulayan kişi veya kişiler evden uzaklaştırılır. </a:t>
            </a:r>
            <a:endParaRPr lang="tr-TR" sz="2000" dirty="0"/>
          </a:p>
        </p:txBody>
      </p:sp>
      <p:sp>
        <p:nvSpPr>
          <p:cNvPr id="2" name="Veri Yer Tutucusu 1"/>
          <p:cNvSpPr>
            <a:spLocks noGrp="1"/>
          </p:cNvSpPr>
          <p:nvPr>
            <p:ph type="dt" sz="half" idx="10"/>
          </p:nvPr>
        </p:nvSpPr>
        <p:spPr/>
        <p:txBody>
          <a:bodyPr/>
          <a:lstStyle/>
          <a:p>
            <a:fld id="{B437039B-DCE0-4322-AB25-A50737704124}" type="datetime1">
              <a:rPr lang="tr-TR" smtClean="0"/>
              <a:t>24.02.2022</a:t>
            </a:fld>
            <a:endParaRPr lang="tr-TR"/>
          </a:p>
        </p:txBody>
      </p:sp>
      <p:sp>
        <p:nvSpPr>
          <p:cNvPr id="4" name="Altbilgi Yer Tutucusu 3"/>
          <p:cNvSpPr>
            <a:spLocks noGrp="1"/>
          </p:cNvSpPr>
          <p:nvPr>
            <p:ph type="ftr" sz="quarter" idx="11"/>
          </p:nvPr>
        </p:nvSpPr>
        <p:spPr/>
        <p:txBody>
          <a:bodyPr/>
          <a:lstStyle/>
          <a:p>
            <a:r>
              <a:rPr lang="tr-TR" smtClean="0"/>
              <a:t>Kaynak: https://morcati.org.tr</a:t>
            </a:r>
            <a:endParaRPr lang="tr-TR"/>
          </a:p>
        </p:txBody>
      </p:sp>
      <p:sp>
        <p:nvSpPr>
          <p:cNvPr id="5" name="Slayt Numarası Yer Tutucusu 4"/>
          <p:cNvSpPr>
            <a:spLocks noGrp="1"/>
          </p:cNvSpPr>
          <p:nvPr>
            <p:ph type="sldNum" sz="quarter" idx="12"/>
          </p:nvPr>
        </p:nvSpPr>
        <p:spPr/>
        <p:txBody>
          <a:bodyPr/>
          <a:lstStyle/>
          <a:p>
            <a:fld id="{06DF4D8F-74C9-4AF9-B227-F38B49976DB6}" type="slidenum">
              <a:rPr lang="tr-TR" smtClean="0"/>
              <a:t>32</a:t>
            </a:fld>
            <a:endParaRPr lang="tr-TR"/>
          </a:p>
        </p:txBody>
      </p:sp>
    </p:spTree>
    <p:extLst>
      <p:ext uri="{BB962C8B-B14F-4D97-AF65-F5344CB8AC3E}">
        <p14:creationId xmlns:p14="http://schemas.microsoft.com/office/powerpoint/2010/main" val="25951020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861457" y="819105"/>
            <a:ext cx="10330543" cy="4408714"/>
          </a:xfrm>
        </p:spPr>
        <p:txBody>
          <a:bodyPr>
            <a:normAutofit fontScale="85000" lnSpcReduction="10000"/>
          </a:bodyPr>
          <a:lstStyle/>
          <a:p>
            <a:pPr algn="just" fontAlgn="base">
              <a:lnSpc>
                <a:spcPct val="170000"/>
              </a:lnSpc>
            </a:pPr>
            <a:r>
              <a:rPr lang="tr-TR" sz="2000" b="1" i="0" dirty="0">
                <a:solidFill>
                  <a:srgbClr val="676767"/>
                </a:solidFill>
                <a:effectLst/>
                <a:latin typeface="open sans" panose="020B0606030504020204" pitchFamily="34" charset="0"/>
              </a:rPr>
              <a:t>Şiddetin gerçekleştiği anlarda polis hangi tedbirleri almakla yükümlüdür?</a:t>
            </a:r>
          </a:p>
          <a:p>
            <a:pPr algn="just" fontAlgn="base">
              <a:lnSpc>
                <a:spcPct val="170000"/>
              </a:lnSpc>
            </a:pPr>
            <a:endParaRPr lang="tr-TR" sz="1800" b="0" i="0" dirty="0" smtClean="0">
              <a:solidFill>
                <a:srgbClr val="676767"/>
              </a:solidFill>
              <a:effectLst/>
              <a:latin typeface="open sans" panose="020B0606030504020204" pitchFamily="34" charset="0"/>
            </a:endParaRPr>
          </a:p>
          <a:p>
            <a:pPr marL="313182" indent="-285750" algn="just" fontAlgn="base">
              <a:lnSpc>
                <a:spcPct val="170000"/>
              </a:lnSpc>
              <a:buFont typeface="Wingdings" pitchFamily="2" charset="2"/>
              <a:buChar char="Ø"/>
            </a:pPr>
            <a:r>
              <a:rPr lang="tr-TR" sz="1800" b="0" i="0" dirty="0" smtClean="0">
                <a:solidFill>
                  <a:srgbClr val="676767"/>
                </a:solidFill>
                <a:effectLst/>
                <a:latin typeface="open sans" panose="020B0606030504020204" pitchFamily="34" charset="0"/>
              </a:rPr>
              <a:t>Şiddete </a:t>
            </a:r>
            <a:r>
              <a:rPr lang="tr-TR" sz="1800" b="0" i="0" dirty="0">
                <a:solidFill>
                  <a:srgbClr val="676767"/>
                </a:solidFill>
                <a:effectLst/>
                <a:latin typeface="open sans" panose="020B0606030504020204" pitchFamily="34" charset="0"/>
              </a:rPr>
              <a:t>maruz kaldıysanız size ve çocuklarınıza uygun barınma yeri sağlamakla,</a:t>
            </a:r>
          </a:p>
          <a:p>
            <a:pPr marL="313182" indent="-285750" algn="just" fontAlgn="base">
              <a:lnSpc>
                <a:spcPct val="170000"/>
              </a:lnSpc>
              <a:buFont typeface="Wingdings" pitchFamily="2" charset="2"/>
              <a:buChar char="Ø"/>
            </a:pPr>
            <a:r>
              <a:rPr lang="tr-TR" sz="1800" b="0" i="0" dirty="0">
                <a:solidFill>
                  <a:srgbClr val="676767"/>
                </a:solidFill>
                <a:effectLst/>
                <a:latin typeface="open sans" panose="020B0606030504020204" pitchFamily="34" charset="0"/>
              </a:rPr>
              <a:t>Hayati tehlikeniz varsa talebiniz üzerine veya resen, fiziki koruma sağlamakla,</a:t>
            </a:r>
          </a:p>
          <a:p>
            <a:pPr marL="313182" indent="-285750" algn="just" fontAlgn="base">
              <a:lnSpc>
                <a:spcPct val="170000"/>
              </a:lnSpc>
              <a:buFont typeface="Wingdings" pitchFamily="2" charset="2"/>
              <a:buChar char="Ø"/>
            </a:pPr>
            <a:r>
              <a:rPr lang="tr-TR" sz="1800" b="0" i="0" dirty="0">
                <a:solidFill>
                  <a:srgbClr val="676767"/>
                </a:solidFill>
                <a:effectLst/>
                <a:latin typeface="open sans" panose="020B0606030504020204" pitchFamily="34" charset="0"/>
              </a:rPr>
              <a:t>Size şiddet uygulayan kişinin tehdit, hakaret, aşağılama veya küçük düşürmeyi içeren söz ve davranışlarda bulunulmasını önlemekle</a:t>
            </a:r>
            <a:r>
              <a:rPr lang="tr-TR" sz="1800" b="0" i="0" dirty="0" smtClean="0">
                <a:solidFill>
                  <a:srgbClr val="676767"/>
                </a:solidFill>
                <a:effectLst/>
                <a:latin typeface="open sans" panose="020B0606030504020204" pitchFamily="34" charset="0"/>
              </a:rPr>
              <a:t>,</a:t>
            </a:r>
          </a:p>
          <a:p>
            <a:pPr marL="285750" lvl="0" indent="-285750" algn="just" fontAlgn="base">
              <a:lnSpc>
                <a:spcPct val="170000"/>
              </a:lnSpc>
              <a:buFont typeface="Wingdings" pitchFamily="2" charset="2"/>
              <a:buChar char="Ø"/>
            </a:pPr>
            <a:r>
              <a:rPr lang="tr-TR" sz="1800" dirty="0">
                <a:solidFill>
                  <a:srgbClr val="676767"/>
                </a:solidFill>
                <a:latin typeface="open sans" panose="020B0606030504020204" pitchFamily="34" charset="0"/>
              </a:rPr>
              <a:t>Şiddet uygulayan kişinin size ve sizin bulunduğunuz konuta, okula ve işyerine yaklaşmamasını sağlamakla,</a:t>
            </a:r>
          </a:p>
          <a:p>
            <a:pPr marL="285750" lvl="0" indent="-285750" algn="just" fontAlgn="base">
              <a:lnSpc>
                <a:spcPct val="170000"/>
              </a:lnSpc>
              <a:buFont typeface="Wingdings" pitchFamily="2" charset="2"/>
              <a:buChar char="Ø"/>
            </a:pPr>
            <a:r>
              <a:rPr lang="tr-TR" sz="1800" dirty="0">
                <a:solidFill>
                  <a:srgbClr val="676767"/>
                </a:solidFill>
                <a:latin typeface="open sans" panose="020B0606030504020204" pitchFamily="34" charset="0"/>
              </a:rPr>
              <a:t>Şiddete uğramamış olsa bile yakınlarınıza, tanıklarınıza ve kişisel ilişki kurulmasına ilişkin haller saklı kalmak üzere çocuklarınıza yaklaşılmamasını sağlamakla yükümlüdür.</a:t>
            </a:r>
          </a:p>
          <a:p>
            <a:pPr algn="just" fontAlgn="base">
              <a:lnSpc>
                <a:spcPct val="170000"/>
              </a:lnSpc>
            </a:pPr>
            <a:endParaRPr lang="tr-TR" sz="1800" b="0" i="0" dirty="0">
              <a:solidFill>
                <a:srgbClr val="676767"/>
              </a:solidFill>
              <a:effectLst/>
              <a:latin typeface="open sans" panose="020B0606030504020204" pitchFamily="34" charset="0"/>
            </a:endParaRPr>
          </a:p>
          <a:p>
            <a:pPr algn="just">
              <a:lnSpc>
                <a:spcPct val="170000"/>
              </a:lnSpc>
            </a:pPr>
            <a:endParaRPr lang="tr-TR" sz="1800" dirty="0"/>
          </a:p>
        </p:txBody>
      </p:sp>
      <p:sp>
        <p:nvSpPr>
          <p:cNvPr id="2" name="Veri Yer Tutucusu 1"/>
          <p:cNvSpPr>
            <a:spLocks noGrp="1"/>
          </p:cNvSpPr>
          <p:nvPr>
            <p:ph type="dt" sz="half" idx="10"/>
          </p:nvPr>
        </p:nvSpPr>
        <p:spPr/>
        <p:txBody>
          <a:bodyPr/>
          <a:lstStyle/>
          <a:p>
            <a:fld id="{5EC15EBE-DFA4-4E57-85AC-74F3F5E79BA8}" type="datetime1">
              <a:rPr lang="tr-TR" smtClean="0"/>
              <a:t>24.02.2022</a:t>
            </a:fld>
            <a:endParaRPr lang="tr-TR"/>
          </a:p>
        </p:txBody>
      </p:sp>
      <p:sp>
        <p:nvSpPr>
          <p:cNvPr id="4" name="Altbilgi Yer Tutucusu 3"/>
          <p:cNvSpPr>
            <a:spLocks noGrp="1"/>
          </p:cNvSpPr>
          <p:nvPr>
            <p:ph type="ftr" sz="quarter" idx="11"/>
          </p:nvPr>
        </p:nvSpPr>
        <p:spPr/>
        <p:txBody>
          <a:bodyPr/>
          <a:lstStyle/>
          <a:p>
            <a:r>
              <a:rPr lang="tr-TR" smtClean="0"/>
              <a:t>Kaynak: https://morcati.org.tr</a:t>
            </a:r>
            <a:endParaRPr lang="tr-TR"/>
          </a:p>
        </p:txBody>
      </p:sp>
      <p:sp>
        <p:nvSpPr>
          <p:cNvPr id="5" name="Slayt Numarası Yer Tutucusu 4"/>
          <p:cNvSpPr>
            <a:spLocks noGrp="1"/>
          </p:cNvSpPr>
          <p:nvPr>
            <p:ph type="sldNum" sz="quarter" idx="12"/>
          </p:nvPr>
        </p:nvSpPr>
        <p:spPr/>
        <p:txBody>
          <a:bodyPr/>
          <a:lstStyle/>
          <a:p>
            <a:fld id="{06DF4D8F-74C9-4AF9-B227-F38B49976DB6}" type="slidenum">
              <a:rPr lang="tr-TR" smtClean="0"/>
              <a:t>33</a:t>
            </a:fld>
            <a:endParaRPr lang="tr-TR"/>
          </a:p>
        </p:txBody>
      </p:sp>
    </p:spTree>
    <p:extLst>
      <p:ext uri="{BB962C8B-B14F-4D97-AF65-F5344CB8AC3E}">
        <p14:creationId xmlns:p14="http://schemas.microsoft.com/office/powerpoint/2010/main" val="32225022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524000" y="1502229"/>
            <a:ext cx="9144000" cy="3755571"/>
          </a:xfrm>
        </p:spPr>
        <p:txBody>
          <a:bodyPr>
            <a:normAutofit fontScale="70000" lnSpcReduction="20000"/>
          </a:bodyPr>
          <a:lstStyle/>
          <a:p>
            <a:pPr algn="just" fontAlgn="base">
              <a:lnSpc>
                <a:spcPct val="170000"/>
              </a:lnSpc>
            </a:pPr>
            <a:r>
              <a:rPr lang="tr-TR" b="1" i="0" dirty="0">
                <a:solidFill>
                  <a:srgbClr val="676767"/>
                </a:solidFill>
                <a:effectLst/>
                <a:latin typeface="open sans" panose="020B0606030504020204" pitchFamily="34" charset="0"/>
              </a:rPr>
              <a:t>Aile Mahkemesi Hakimleri şiddeti önlemek için ne tür tedbirler alınmasını sağlayabilir?</a:t>
            </a:r>
            <a:endParaRPr lang="tr-TR" b="0" i="0" dirty="0">
              <a:solidFill>
                <a:srgbClr val="676767"/>
              </a:solidFill>
              <a:effectLst/>
              <a:latin typeface="open sans" panose="020B0606030504020204" pitchFamily="34" charset="0"/>
            </a:endParaRPr>
          </a:p>
          <a:p>
            <a:pPr algn="just" fontAlgn="base">
              <a:lnSpc>
                <a:spcPct val="170000"/>
              </a:lnSpc>
            </a:pPr>
            <a:r>
              <a:rPr lang="tr-TR" b="0" i="0" dirty="0">
                <a:solidFill>
                  <a:srgbClr val="676767"/>
                </a:solidFill>
                <a:effectLst/>
                <a:latin typeface="open sans" panose="020B0606030504020204" pitchFamily="34" charset="0"/>
              </a:rPr>
              <a:t>Size şiddet uygulayan ile aynı yerde çalışıyorsanız şiddet uygulayanın işyerinin değiştirilmesini,</a:t>
            </a:r>
          </a:p>
          <a:p>
            <a:pPr algn="just" fontAlgn="base">
              <a:lnSpc>
                <a:spcPct val="170000"/>
              </a:lnSpc>
            </a:pPr>
            <a:r>
              <a:rPr lang="tr-TR" b="0" i="0" dirty="0">
                <a:solidFill>
                  <a:srgbClr val="676767"/>
                </a:solidFill>
                <a:effectLst/>
                <a:latin typeface="open sans" panose="020B0606030504020204" pitchFamily="34" charset="0"/>
              </a:rPr>
              <a:t>Şiddet uygulayan ile evli iseniz müşterek yerleşim yerinin değiştirilmesini,</a:t>
            </a:r>
          </a:p>
          <a:p>
            <a:pPr algn="just" fontAlgn="base">
              <a:lnSpc>
                <a:spcPct val="170000"/>
              </a:lnSpc>
            </a:pPr>
            <a:r>
              <a:rPr lang="tr-TR" b="0" i="0" dirty="0">
                <a:solidFill>
                  <a:srgbClr val="676767"/>
                </a:solidFill>
                <a:effectLst/>
                <a:latin typeface="open sans" panose="020B0606030504020204" pitchFamily="34" charset="0"/>
              </a:rPr>
              <a:t>Şiddet uygulayan ile evli iseniz ve evlilik birliğini sürdürdüğünüz konut üzerinde aile konutu şerhi yok ise bu ev üzerine doğrudan `aile konutu şerhi` konmasını talep edebilirsiniz.</a:t>
            </a:r>
          </a:p>
          <a:p>
            <a:pPr>
              <a:lnSpc>
                <a:spcPct val="170000"/>
              </a:lnSpc>
            </a:pPr>
            <a:endParaRPr lang="tr-TR" dirty="0"/>
          </a:p>
        </p:txBody>
      </p:sp>
      <p:sp>
        <p:nvSpPr>
          <p:cNvPr id="2" name="Veri Yer Tutucusu 1"/>
          <p:cNvSpPr>
            <a:spLocks noGrp="1"/>
          </p:cNvSpPr>
          <p:nvPr>
            <p:ph type="dt" sz="half" idx="10"/>
          </p:nvPr>
        </p:nvSpPr>
        <p:spPr/>
        <p:txBody>
          <a:bodyPr/>
          <a:lstStyle/>
          <a:p>
            <a:fld id="{1F694043-8F76-4997-85EC-B82C9D273CF2}" type="datetime1">
              <a:rPr lang="tr-TR" smtClean="0"/>
              <a:t>24.02.2022</a:t>
            </a:fld>
            <a:endParaRPr lang="tr-TR"/>
          </a:p>
        </p:txBody>
      </p:sp>
      <p:sp>
        <p:nvSpPr>
          <p:cNvPr id="4" name="Altbilgi Yer Tutucusu 3"/>
          <p:cNvSpPr>
            <a:spLocks noGrp="1"/>
          </p:cNvSpPr>
          <p:nvPr>
            <p:ph type="ftr" sz="quarter" idx="11"/>
          </p:nvPr>
        </p:nvSpPr>
        <p:spPr/>
        <p:txBody>
          <a:bodyPr/>
          <a:lstStyle/>
          <a:p>
            <a:r>
              <a:rPr lang="tr-TR" smtClean="0"/>
              <a:t>Kaynak: https://morcati.org.tr</a:t>
            </a:r>
            <a:endParaRPr lang="tr-TR"/>
          </a:p>
        </p:txBody>
      </p:sp>
      <p:sp>
        <p:nvSpPr>
          <p:cNvPr id="5" name="Slayt Numarası Yer Tutucusu 4"/>
          <p:cNvSpPr>
            <a:spLocks noGrp="1"/>
          </p:cNvSpPr>
          <p:nvPr>
            <p:ph type="sldNum" sz="quarter" idx="12"/>
          </p:nvPr>
        </p:nvSpPr>
        <p:spPr/>
        <p:txBody>
          <a:bodyPr/>
          <a:lstStyle/>
          <a:p>
            <a:fld id="{06DF4D8F-74C9-4AF9-B227-F38B49976DB6}" type="slidenum">
              <a:rPr lang="tr-TR" smtClean="0"/>
              <a:t>34</a:t>
            </a:fld>
            <a:endParaRPr lang="tr-TR"/>
          </a:p>
        </p:txBody>
      </p:sp>
    </p:spTree>
    <p:extLst>
      <p:ext uri="{BB962C8B-B14F-4D97-AF65-F5344CB8AC3E}">
        <p14:creationId xmlns:p14="http://schemas.microsoft.com/office/powerpoint/2010/main" val="8190352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524000" y="539647"/>
            <a:ext cx="9144000" cy="5606320"/>
          </a:xfrm>
        </p:spPr>
        <p:txBody>
          <a:bodyPr>
            <a:normAutofit fontScale="40000" lnSpcReduction="20000"/>
          </a:bodyPr>
          <a:lstStyle/>
          <a:p>
            <a:pPr algn="just" fontAlgn="base">
              <a:lnSpc>
                <a:spcPct val="170000"/>
              </a:lnSpc>
            </a:pPr>
            <a:r>
              <a:rPr lang="tr-TR" sz="3800" b="1" i="0" dirty="0">
                <a:solidFill>
                  <a:srgbClr val="FF0000"/>
                </a:solidFill>
                <a:effectLst/>
                <a:latin typeface="open sans" panose="020B0606030504020204" pitchFamily="34" charset="0"/>
              </a:rPr>
              <a:t>Önleyici tedbir de talep </a:t>
            </a:r>
            <a:r>
              <a:rPr lang="tr-TR" sz="3800" b="1" i="0" dirty="0" smtClean="0">
                <a:solidFill>
                  <a:srgbClr val="FF0000"/>
                </a:solidFill>
                <a:effectLst/>
                <a:latin typeface="open sans" panose="020B0606030504020204" pitchFamily="34" charset="0"/>
              </a:rPr>
              <a:t>edebilirsiniz.</a:t>
            </a:r>
            <a:endParaRPr lang="tr-TR" sz="3800" b="1" i="0" dirty="0">
              <a:solidFill>
                <a:srgbClr val="FF0000"/>
              </a:solidFill>
              <a:effectLst/>
              <a:latin typeface="open sans" panose="020B0606030504020204" pitchFamily="34" charset="0"/>
            </a:endParaRPr>
          </a:p>
          <a:p>
            <a:pPr algn="just" fontAlgn="base">
              <a:lnSpc>
                <a:spcPct val="170000"/>
              </a:lnSpc>
            </a:pPr>
            <a:r>
              <a:rPr lang="tr-TR" sz="4200" b="0" i="0" dirty="0">
                <a:solidFill>
                  <a:srgbClr val="676767"/>
                </a:solidFill>
                <a:effectLst/>
                <a:latin typeface="open sans" panose="020B0606030504020204" pitchFamily="34" charset="0"/>
              </a:rPr>
              <a:t>Yeni yasa, şiddet uygulayana veya uygulama ihtimali olan bireylere karşı da önleyici tedbirler alınmasını da öngörüyor. Aile Mahkemesi`nden şiddet uygulayan veya şiddet uygulama ihtimali olan kişilere hakkında</a:t>
            </a:r>
            <a:r>
              <a:rPr lang="tr-TR" sz="4200" b="0" i="0" dirty="0" smtClean="0">
                <a:solidFill>
                  <a:srgbClr val="676767"/>
                </a:solidFill>
                <a:effectLst/>
                <a:latin typeface="open sans" panose="020B0606030504020204" pitchFamily="34" charset="0"/>
              </a:rPr>
              <a:t>,</a:t>
            </a:r>
          </a:p>
          <a:p>
            <a:pPr algn="just" fontAlgn="base">
              <a:lnSpc>
                <a:spcPct val="170000"/>
              </a:lnSpc>
            </a:pPr>
            <a:endParaRPr lang="tr-TR" sz="4200" b="0" i="0" dirty="0">
              <a:solidFill>
                <a:srgbClr val="676767"/>
              </a:solidFill>
              <a:effectLst/>
              <a:latin typeface="open sans" panose="020B0606030504020204" pitchFamily="34" charset="0"/>
            </a:endParaRPr>
          </a:p>
          <a:p>
            <a:pPr marL="571500" indent="-571500" algn="just" fontAlgn="base">
              <a:lnSpc>
                <a:spcPct val="170000"/>
              </a:lnSpc>
              <a:buFont typeface="Wingdings" pitchFamily="2" charset="2"/>
              <a:buChar char="Ø"/>
            </a:pPr>
            <a:r>
              <a:rPr lang="tr-TR" sz="4200" b="0" i="0" dirty="0">
                <a:solidFill>
                  <a:srgbClr val="676767"/>
                </a:solidFill>
                <a:effectLst/>
                <a:latin typeface="open sans" panose="020B0606030504020204" pitchFamily="34" charset="0"/>
              </a:rPr>
              <a:t>Size yönelik şiddet tehdidi, aşağılama veya küçük düşürmeyi içeren söz ve davranışlarda bulunmamasını,</a:t>
            </a:r>
          </a:p>
          <a:p>
            <a:pPr marL="571500" indent="-571500" algn="just" fontAlgn="base">
              <a:lnSpc>
                <a:spcPct val="170000"/>
              </a:lnSpc>
              <a:buFont typeface="Wingdings" pitchFamily="2" charset="2"/>
              <a:buChar char="Ø"/>
            </a:pPr>
            <a:r>
              <a:rPr lang="tr-TR" sz="4200" b="0" i="0" dirty="0">
                <a:solidFill>
                  <a:srgbClr val="676767"/>
                </a:solidFill>
                <a:effectLst/>
                <a:latin typeface="open sans" panose="020B0606030504020204" pitchFamily="34" charset="0"/>
              </a:rPr>
              <a:t>Müşterek, ortak yaşadığınız konuttan veya bulunduğu yerden derhal uzaklaştırılmasını ve ortak konutun size tahsis </a:t>
            </a:r>
            <a:r>
              <a:rPr lang="tr-TR" sz="4200" b="0" i="0" dirty="0" smtClean="0">
                <a:solidFill>
                  <a:srgbClr val="676767"/>
                </a:solidFill>
                <a:effectLst/>
                <a:latin typeface="open sans" panose="020B0606030504020204" pitchFamily="34" charset="0"/>
              </a:rPr>
              <a:t>edilmesini,</a:t>
            </a:r>
          </a:p>
          <a:p>
            <a:pPr marL="571500" indent="-571500" algn="just" fontAlgn="base">
              <a:lnSpc>
                <a:spcPct val="170000"/>
              </a:lnSpc>
              <a:buFont typeface="Wingdings" pitchFamily="2" charset="2"/>
              <a:buChar char="Ø"/>
            </a:pPr>
            <a:r>
              <a:rPr lang="tr-TR" sz="4300" dirty="0" smtClean="0">
                <a:solidFill>
                  <a:srgbClr val="676767"/>
                </a:solidFill>
                <a:latin typeface="open sans" panose="020B0606030504020204" pitchFamily="34" charset="0"/>
              </a:rPr>
              <a:t>Size </a:t>
            </a:r>
            <a:r>
              <a:rPr lang="tr-TR" sz="4300" dirty="0">
                <a:solidFill>
                  <a:srgbClr val="676767"/>
                </a:solidFill>
                <a:latin typeface="open sans" panose="020B0606030504020204" pitchFamily="34" charset="0"/>
              </a:rPr>
              <a:t>şiddet uygulayan kişi silah taşıması zorunlu olan bir kamu görevlisi ise, örneğin, polis veya güvenlik görevlisi ise, aynı şekilde silahını ilgili makamlara teslim </a:t>
            </a:r>
            <a:r>
              <a:rPr lang="tr-TR" sz="4300" dirty="0" smtClean="0">
                <a:solidFill>
                  <a:srgbClr val="676767"/>
                </a:solidFill>
                <a:latin typeface="open sans" panose="020B0606030504020204" pitchFamily="34" charset="0"/>
              </a:rPr>
              <a:t>etmesini,</a:t>
            </a:r>
          </a:p>
          <a:p>
            <a:pPr marL="571500" indent="-571500" algn="just" fontAlgn="base">
              <a:lnSpc>
                <a:spcPct val="170000"/>
              </a:lnSpc>
              <a:buFont typeface="Wingdings" pitchFamily="2" charset="2"/>
              <a:buChar char="Ø"/>
            </a:pPr>
            <a:r>
              <a:rPr lang="tr-TR" sz="4300" dirty="0" smtClean="0">
                <a:solidFill>
                  <a:srgbClr val="676767"/>
                </a:solidFill>
                <a:latin typeface="open sans" panose="020B0606030504020204" pitchFamily="34" charset="0"/>
              </a:rPr>
              <a:t>Alkol</a:t>
            </a:r>
            <a:r>
              <a:rPr lang="tr-TR" sz="4300" dirty="0">
                <a:solidFill>
                  <a:srgbClr val="676767"/>
                </a:solidFill>
                <a:latin typeface="open sans" panose="020B0606030504020204" pitchFamily="34" charset="0"/>
              </a:rPr>
              <a:t>, uyuşturucu madde, uyarıcı madde kullanıyorsa, madde etkisi altındayken size ve çocuklarınıza yaklaşmamasını talep edebilirsiniz.</a:t>
            </a:r>
            <a:endParaRPr lang="tr-TR" sz="4300" b="0" i="0" dirty="0">
              <a:solidFill>
                <a:srgbClr val="676767"/>
              </a:solidFill>
              <a:effectLst/>
              <a:latin typeface="open sans" panose="020B0606030504020204" pitchFamily="34" charset="0"/>
            </a:endParaRPr>
          </a:p>
        </p:txBody>
      </p:sp>
      <p:sp>
        <p:nvSpPr>
          <p:cNvPr id="2" name="Veri Yer Tutucusu 1"/>
          <p:cNvSpPr>
            <a:spLocks noGrp="1"/>
          </p:cNvSpPr>
          <p:nvPr>
            <p:ph type="dt" sz="half" idx="10"/>
          </p:nvPr>
        </p:nvSpPr>
        <p:spPr/>
        <p:txBody>
          <a:bodyPr/>
          <a:lstStyle/>
          <a:p>
            <a:fld id="{2FD3B955-D674-429F-8D5F-0298B9B1A1D4}" type="datetime1">
              <a:rPr lang="tr-TR" smtClean="0"/>
              <a:t>24.02.2022</a:t>
            </a:fld>
            <a:endParaRPr lang="tr-TR"/>
          </a:p>
        </p:txBody>
      </p:sp>
      <p:sp>
        <p:nvSpPr>
          <p:cNvPr id="4" name="Altbilgi Yer Tutucusu 3"/>
          <p:cNvSpPr>
            <a:spLocks noGrp="1"/>
          </p:cNvSpPr>
          <p:nvPr>
            <p:ph type="ftr" sz="quarter" idx="11"/>
          </p:nvPr>
        </p:nvSpPr>
        <p:spPr/>
        <p:txBody>
          <a:bodyPr/>
          <a:lstStyle/>
          <a:p>
            <a:r>
              <a:rPr lang="tr-TR" smtClean="0"/>
              <a:t>Kaynak: https://morcati.org.tr</a:t>
            </a:r>
            <a:endParaRPr lang="tr-TR"/>
          </a:p>
        </p:txBody>
      </p:sp>
      <p:sp>
        <p:nvSpPr>
          <p:cNvPr id="5" name="Slayt Numarası Yer Tutucusu 4"/>
          <p:cNvSpPr>
            <a:spLocks noGrp="1"/>
          </p:cNvSpPr>
          <p:nvPr>
            <p:ph type="sldNum" sz="quarter" idx="12"/>
          </p:nvPr>
        </p:nvSpPr>
        <p:spPr/>
        <p:txBody>
          <a:bodyPr/>
          <a:lstStyle/>
          <a:p>
            <a:fld id="{06DF4D8F-74C9-4AF9-B227-F38B49976DB6}" type="slidenum">
              <a:rPr lang="tr-TR" smtClean="0"/>
              <a:t>35</a:t>
            </a:fld>
            <a:endParaRPr lang="tr-TR"/>
          </a:p>
        </p:txBody>
      </p:sp>
    </p:spTree>
    <p:extLst>
      <p:ext uri="{BB962C8B-B14F-4D97-AF65-F5344CB8AC3E}">
        <p14:creationId xmlns:p14="http://schemas.microsoft.com/office/powerpoint/2010/main" val="30885491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67589" y="584615"/>
            <a:ext cx="9430062" cy="5322524"/>
          </a:xfrm>
        </p:spPr>
        <p:txBody>
          <a:bodyPr/>
          <a:lstStyle/>
          <a:p>
            <a:pPr marL="0" lvl="0" indent="0" algn="just" fontAlgn="base">
              <a:lnSpc>
                <a:spcPct val="170000"/>
              </a:lnSpc>
              <a:buNone/>
            </a:pPr>
            <a:r>
              <a:rPr lang="tr-TR" sz="2000" dirty="0">
                <a:solidFill>
                  <a:srgbClr val="676767"/>
                </a:solidFill>
                <a:latin typeface="open sans" panose="020B0606030504020204" pitchFamily="34" charset="0"/>
              </a:rPr>
              <a:t>Size şiddet uygulayan veya uygulama ihtimali olan kişinin bir sağlık kuruluşundan muayene ve tedavisinin sağlanmasını,</a:t>
            </a:r>
          </a:p>
          <a:p>
            <a:pPr marL="0" lvl="0" indent="0" algn="just" fontAlgn="base">
              <a:lnSpc>
                <a:spcPct val="170000"/>
              </a:lnSpc>
              <a:buNone/>
            </a:pPr>
            <a:r>
              <a:rPr lang="tr-TR" sz="2000" dirty="0">
                <a:solidFill>
                  <a:srgbClr val="676767"/>
                </a:solidFill>
                <a:latin typeface="open sans" panose="020B0606030504020204" pitchFamily="34" charset="0"/>
              </a:rPr>
              <a:t>Size şiddet uygulayan evin geçimini sağlayan veya katkıda bulunan kişi ise ve daha önceden verilmiş bir nafaka kararı mevcut değilse, tedbir nafakası verilmesini talep edebilirsiniz.</a:t>
            </a:r>
          </a:p>
          <a:p>
            <a:pPr marL="0" lvl="0" indent="0" algn="just" fontAlgn="base">
              <a:lnSpc>
                <a:spcPct val="170000"/>
              </a:lnSpc>
              <a:buNone/>
            </a:pPr>
            <a:r>
              <a:rPr lang="tr-TR" sz="2000" dirty="0">
                <a:solidFill>
                  <a:srgbClr val="676767"/>
                </a:solidFill>
                <a:latin typeface="open sans" panose="020B0606030504020204" pitchFamily="34" charset="0"/>
              </a:rPr>
              <a:t>Yeni yasa hükmüne göre, bu tedbir kararlarını en çabuk ve en kolay ulaşılabileceğiniz yerin hakiminden, mülki amirden (Kaymakamlık) veya polisten talep edilebilirsiniz.</a:t>
            </a:r>
          </a:p>
          <a:p>
            <a:pPr algn="just"/>
            <a:endParaRPr lang="tr-TR" dirty="0"/>
          </a:p>
        </p:txBody>
      </p:sp>
      <p:sp>
        <p:nvSpPr>
          <p:cNvPr id="2" name="Veri Yer Tutucusu 1"/>
          <p:cNvSpPr>
            <a:spLocks noGrp="1"/>
          </p:cNvSpPr>
          <p:nvPr>
            <p:ph type="dt" sz="half" idx="10"/>
          </p:nvPr>
        </p:nvSpPr>
        <p:spPr/>
        <p:txBody>
          <a:bodyPr/>
          <a:lstStyle/>
          <a:p>
            <a:fld id="{06BBD3AC-64D4-428B-B3F1-EA0F37BCCC34}" type="datetime1">
              <a:rPr lang="tr-TR" smtClean="0"/>
              <a:t>24.02.2022</a:t>
            </a:fld>
            <a:endParaRPr lang="tr-TR"/>
          </a:p>
        </p:txBody>
      </p:sp>
      <p:sp>
        <p:nvSpPr>
          <p:cNvPr id="4" name="Altbilgi Yer Tutucusu 3"/>
          <p:cNvSpPr>
            <a:spLocks noGrp="1"/>
          </p:cNvSpPr>
          <p:nvPr>
            <p:ph type="ftr" sz="quarter" idx="11"/>
          </p:nvPr>
        </p:nvSpPr>
        <p:spPr/>
        <p:txBody>
          <a:bodyPr/>
          <a:lstStyle/>
          <a:p>
            <a:r>
              <a:rPr lang="tr-TR" smtClean="0"/>
              <a:t>Kaynak: https://morcati.org.tr</a:t>
            </a:r>
            <a:endParaRPr lang="tr-TR"/>
          </a:p>
        </p:txBody>
      </p:sp>
      <p:sp>
        <p:nvSpPr>
          <p:cNvPr id="5" name="Slayt Numarası Yer Tutucusu 4"/>
          <p:cNvSpPr>
            <a:spLocks noGrp="1"/>
          </p:cNvSpPr>
          <p:nvPr>
            <p:ph type="sldNum" sz="quarter" idx="12"/>
          </p:nvPr>
        </p:nvSpPr>
        <p:spPr/>
        <p:txBody>
          <a:bodyPr/>
          <a:lstStyle/>
          <a:p>
            <a:fld id="{06DF4D8F-74C9-4AF9-B227-F38B49976DB6}" type="slidenum">
              <a:rPr lang="tr-TR" smtClean="0"/>
              <a:t>36</a:t>
            </a:fld>
            <a:endParaRPr lang="tr-TR"/>
          </a:p>
        </p:txBody>
      </p:sp>
    </p:spTree>
    <p:extLst>
      <p:ext uri="{BB962C8B-B14F-4D97-AF65-F5344CB8AC3E}">
        <p14:creationId xmlns:p14="http://schemas.microsoft.com/office/powerpoint/2010/main" val="11720791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523999" y="798489"/>
            <a:ext cx="9912439" cy="5615189"/>
          </a:xfrm>
        </p:spPr>
        <p:txBody>
          <a:bodyPr>
            <a:normAutofit/>
          </a:bodyPr>
          <a:lstStyle/>
          <a:p>
            <a:pPr marL="342900" indent="-342900" algn="just" fontAlgn="base">
              <a:lnSpc>
                <a:spcPct val="160000"/>
              </a:lnSpc>
              <a:buFont typeface="Arial" pitchFamily="34" charset="0"/>
              <a:buChar char="•"/>
            </a:pPr>
            <a:r>
              <a:rPr lang="tr-TR" b="0" i="0" dirty="0" smtClean="0">
                <a:solidFill>
                  <a:srgbClr val="676767"/>
                </a:solidFill>
                <a:effectLst/>
                <a:latin typeface="open sans" panose="020B0606030504020204" pitchFamily="34" charset="0"/>
              </a:rPr>
              <a:t>Koruyucu tedbir kararlarının verilmesi için belge aranmaz. Ancak önleyici kararların alınması için üstü kapalı da olsa delil arama koşulu getirilmiştir. Bu nedenle telefon mesajı, e-mail gibi,  tüm delilleri saklamayı ihmal etmeyin. Fiziksel şiddete uğradığınızda, size en yakın hastaneye veya aile hekiminize başvurarak darp raporu talep edin. </a:t>
            </a:r>
          </a:p>
          <a:p>
            <a:pPr marL="342900" indent="-342900" algn="just" fontAlgn="base">
              <a:lnSpc>
                <a:spcPct val="160000"/>
              </a:lnSpc>
              <a:buFont typeface="Arial" pitchFamily="34" charset="0"/>
              <a:buChar char="•"/>
            </a:pPr>
            <a:r>
              <a:rPr lang="tr-TR" b="0" i="0" dirty="0" smtClean="0">
                <a:solidFill>
                  <a:srgbClr val="676767"/>
                </a:solidFill>
                <a:effectLst/>
                <a:latin typeface="open sans" panose="020B0606030504020204" pitchFamily="34" charset="0"/>
              </a:rPr>
              <a:t>Yasada </a:t>
            </a:r>
            <a:r>
              <a:rPr lang="tr-TR" b="0" i="0" dirty="0">
                <a:solidFill>
                  <a:srgbClr val="676767"/>
                </a:solidFill>
                <a:effectLst/>
                <a:latin typeface="open sans" panose="020B0606030504020204" pitchFamily="34" charset="0"/>
              </a:rPr>
              <a:t>belirtilen şiddet kavramı yalnızca fiziksel şiddeti değil, ekonomik sözel ve duygusal şiddeti de kapsamaktadır</a:t>
            </a:r>
            <a:r>
              <a:rPr lang="tr-TR" b="0" i="0" dirty="0" smtClean="0">
                <a:solidFill>
                  <a:srgbClr val="676767"/>
                </a:solidFill>
                <a:effectLst/>
                <a:latin typeface="open sans" panose="020B0606030504020204" pitchFamily="34" charset="0"/>
              </a:rPr>
              <a:t>.</a:t>
            </a:r>
            <a:endParaRPr lang="tr-TR" b="0" i="0" dirty="0">
              <a:solidFill>
                <a:srgbClr val="676767"/>
              </a:solidFill>
              <a:effectLst/>
              <a:latin typeface="open sans" panose="020B0606030504020204" pitchFamily="34" charset="0"/>
            </a:endParaRPr>
          </a:p>
          <a:p>
            <a:pPr algn="just">
              <a:lnSpc>
                <a:spcPct val="160000"/>
              </a:lnSpc>
            </a:pPr>
            <a:endParaRPr lang="tr-TR" dirty="0"/>
          </a:p>
        </p:txBody>
      </p:sp>
      <p:sp>
        <p:nvSpPr>
          <p:cNvPr id="2" name="Veri Yer Tutucusu 1"/>
          <p:cNvSpPr>
            <a:spLocks noGrp="1"/>
          </p:cNvSpPr>
          <p:nvPr>
            <p:ph type="dt" sz="half" idx="10"/>
          </p:nvPr>
        </p:nvSpPr>
        <p:spPr/>
        <p:txBody>
          <a:bodyPr/>
          <a:lstStyle/>
          <a:p>
            <a:fld id="{F81791A7-BD9F-4F26-A4E9-D2A4D048EC16}" type="datetime1">
              <a:rPr lang="tr-TR" smtClean="0"/>
              <a:t>24.02.2022</a:t>
            </a:fld>
            <a:endParaRPr lang="tr-TR"/>
          </a:p>
        </p:txBody>
      </p:sp>
      <p:sp>
        <p:nvSpPr>
          <p:cNvPr id="4" name="Altbilgi Yer Tutucusu 3"/>
          <p:cNvSpPr>
            <a:spLocks noGrp="1"/>
          </p:cNvSpPr>
          <p:nvPr>
            <p:ph type="ftr" sz="quarter" idx="11"/>
          </p:nvPr>
        </p:nvSpPr>
        <p:spPr/>
        <p:txBody>
          <a:bodyPr/>
          <a:lstStyle/>
          <a:p>
            <a:r>
              <a:rPr lang="tr-TR" smtClean="0"/>
              <a:t>Kaynak: https://morcati.org.tr</a:t>
            </a:r>
            <a:endParaRPr lang="tr-TR"/>
          </a:p>
        </p:txBody>
      </p:sp>
      <p:sp>
        <p:nvSpPr>
          <p:cNvPr id="5" name="Slayt Numarası Yer Tutucusu 4"/>
          <p:cNvSpPr>
            <a:spLocks noGrp="1"/>
          </p:cNvSpPr>
          <p:nvPr>
            <p:ph type="sldNum" sz="quarter" idx="12"/>
          </p:nvPr>
        </p:nvSpPr>
        <p:spPr/>
        <p:txBody>
          <a:bodyPr/>
          <a:lstStyle/>
          <a:p>
            <a:fld id="{06DF4D8F-74C9-4AF9-B227-F38B49976DB6}" type="slidenum">
              <a:rPr lang="tr-TR" smtClean="0"/>
              <a:t>37</a:t>
            </a:fld>
            <a:endParaRPr lang="tr-TR"/>
          </a:p>
        </p:txBody>
      </p:sp>
    </p:spTree>
    <p:extLst>
      <p:ext uri="{BB962C8B-B14F-4D97-AF65-F5344CB8AC3E}">
        <p14:creationId xmlns:p14="http://schemas.microsoft.com/office/powerpoint/2010/main" val="6579864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ctr"/>
            <a:endParaRPr lang="tr-TR" b="1" i="1" dirty="0" smtClean="0"/>
          </a:p>
          <a:p>
            <a:pPr algn="ctr"/>
            <a:endParaRPr lang="tr-TR" b="1" i="1" dirty="0"/>
          </a:p>
          <a:p>
            <a:pPr algn="ctr"/>
            <a:endParaRPr lang="tr-TR" b="1" i="1" dirty="0" smtClean="0"/>
          </a:p>
          <a:p>
            <a:pPr algn="ctr"/>
            <a:r>
              <a:rPr lang="tr-TR" b="1" i="1" dirty="0" smtClean="0"/>
              <a:t>DİNLEDİĞİNİZ İÇİN TEŞEKKÜR EDERİZ…</a:t>
            </a:r>
            <a:endParaRPr lang="tr-TR" b="1" i="1" dirty="0"/>
          </a:p>
        </p:txBody>
      </p:sp>
      <p:sp>
        <p:nvSpPr>
          <p:cNvPr id="2" name="Veri Yer Tutucusu 1"/>
          <p:cNvSpPr>
            <a:spLocks noGrp="1"/>
          </p:cNvSpPr>
          <p:nvPr>
            <p:ph type="dt" sz="half" idx="10"/>
          </p:nvPr>
        </p:nvSpPr>
        <p:spPr/>
        <p:txBody>
          <a:bodyPr/>
          <a:lstStyle/>
          <a:p>
            <a:fld id="{7D88BD60-E04B-4720-8D41-4036A33A7344}" type="datetime1">
              <a:rPr lang="tr-TR" smtClean="0"/>
              <a:t>24.02.2022</a:t>
            </a:fld>
            <a:endParaRPr lang="tr-TR"/>
          </a:p>
        </p:txBody>
      </p:sp>
      <p:sp>
        <p:nvSpPr>
          <p:cNvPr id="4" name="Altbilgi Yer Tutucusu 3"/>
          <p:cNvSpPr>
            <a:spLocks noGrp="1"/>
          </p:cNvSpPr>
          <p:nvPr>
            <p:ph type="ftr" sz="quarter" idx="11"/>
          </p:nvPr>
        </p:nvSpPr>
        <p:spPr/>
        <p:txBody>
          <a:bodyPr/>
          <a:lstStyle/>
          <a:p>
            <a:r>
              <a:rPr lang="tr-TR" smtClean="0"/>
              <a:t>Kaynak: https://morcati.org.tr</a:t>
            </a:r>
            <a:endParaRPr lang="tr-TR"/>
          </a:p>
        </p:txBody>
      </p:sp>
      <p:sp>
        <p:nvSpPr>
          <p:cNvPr id="5" name="Slayt Numarası Yer Tutucusu 4"/>
          <p:cNvSpPr>
            <a:spLocks noGrp="1"/>
          </p:cNvSpPr>
          <p:nvPr>
            <p:ph type="sldNum" sz="quarter" idx="12"/>
          </p:nvPr>
        </p:nvSpPr>
        <p:spPr/>
        <p:txBody>
          <a:bodyPr/>
          <a:lstStyle/>
          <a:p>
            <a:fld id="{06DF4D8F-74C9-4AF9-B227-F38B49976DB6}" type="slidenum">
              <a:rPr lang="tr-TR" smtClean="0"/>
              <a:t>38</a:t>
            </a:fld>
            <a:endParaRPr lang="tr-TR"/>
          </a:p>
        </p:txBody>
      </p:sp>
    </p:spTree>
    <p:extLst>
      <p:ext uri="{BB962C8B-B14F-4D97-AF65-F5344CB8AC3E}">
        <p14:creationId xmlns:p14="http://schemas.microsoft.com/office/powerpoint/2010/main" val="2114347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E6BDBB04-BFFD-4A48-B072-890DCF2CC60D}"/>
              </a:ext>
            </a:extLst>
          </p:cNvPr>
          <p:cNvSpPr>
            <a:spLocks noGrp="1"/>
          </p:cNvSpPr>
          <p:nvPr>
            <p:ph type="ctrTitle"/>
          </p:nvPr>
        </p:nvSpPr>
        <p:spPr>
          <a:xfrm>
            <a:off x="1472484" y="375388"/>
            <a:ext cx="9144000" cy="1196294"/>
          </a:xfrm>
        </p:spPr>
        <p:txBody>
          <a:bodyPr>
            <a:normAutofit/>
          </a:bodyPr>
          <a:lstStyle/>
          <a:p>
            <a:r>
              <a:rPr lang="tr-TR" sz="5400" b="1" i="1" dirty="0">
                <a:solidFill>
                  <a:srgbClr val="676767"/>
                </a:solidFill>
                <a:effectLst/>
                <a:latin typeface="open sans" panose="020B0606030504020204" pitchFamily="34" charset="0"/>
              </a:rPr>
              <a:t>Şiddet Biçimleri</a:t>
            </a:r>
            <a:endParaRPr lang="tr-TR" sz="5400" b="1" i="1" dirty="0"/>
          </a:p>
        </p:txBody>
      </p:sp>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668867" y="3518117"/>
            <a:ext cx="9144000" cy="3112746"/>
          </a:xfrm>
        </p:spPr>
        <p:txBody>
          <a:bodyPr>
            <a:normAutofit/>
          </a:bodyPr>
          <a:lstStyle/>
          <a:p>
            <a:pPr algn="just">
              <a:lnSpc>
                <a:spcPct val="170000"/>
              </a:lnSpc>
            </a:pPr>
            <a:r>
              <a:rPr lang="tr-TR" sz="2200" b="1" i="1" dirty="0">
                <a:solidFill>
                  <a:srgbClr val="676767"/>
                </a:solidFill>
                <a:effectLst/>
                <a:latin typeface="open sans" panose="020B0606030504020204" pitchFamily="34" charset="0"/>
              </a:rPr>
              <a:t>Fiziksel şiddet: </a:t>
            </a:r>
          </a:p>
          <a:p>
            <a:pPr algn="just">
              <a:lnSpc>
                <a:spcPct val="170000"/>
              </a:lnSpc>
            </a:pPr>
            <a:r>
              <a:rPr lang="tr-TR" sz="2200" b="1" i="0" dirty="0">
                <a:solidFill>
                  <a:schemeClr val="accent2"/>
                </a:solidFill>
                <a:effectLst/>
                <a:latin typeface="open sans" panose="020B0606030504020204" pitchFamily="34" charset="0"/>
              </a:rPr>
              <a:t>Bedensel güç veya üstünlük, bir şiddet aracı olarak kadını kontrol etmek, denetlemek, küçük düşürmek, aşağılamak veya cezalandırmak amacıyla kullanılıyorsa “fiziksel şiddet” söz konusudur</a:t>
            </a:r>
            <a:r>
              <a:rPr lang="tr-TR" sz="2200" b="0" i="0" dirty="0">
                <a:solidFill>
                  <a:schemeClr val="accent2"/>
                </a:solidFill>
                <a:effectLst/>
                <a:latin typeface="open sans" panose="020B0606030504020204" pitchFamily="34" charset="0"/>
              </a:rPr>
              <a:t>. </a:t>
            </a:r>
            <a:endParaRPr lang="tr-TR" sz="2200" dirty="0">
              <a:solidFill>
                <a:schemeClr val="accent2"/>
              </a:solidFill>
            </a:endParaRPr>
          </a:p>
        </p:txBody>
      </p:sp>
      <p:pic>
        <p:nvPicPr>
          <p:cNvPr id="1026" name="Picture 2" descr="C:\Users\Bilecik RAM\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8867" y="1575851"/>
            <a:ext cx="2543175" cy="1800225"/>
          </a:xfrm>
          <a:prstGeom prst="rect">
            <a:avLst/>
          </a:prstGeom>
          <a:noFill/>
          <a:extLst>
            <a:ext uri="{909E8E84-426E-40DD-AFC4-6F175D3DCCD1}">
              <a14:hiddenFill xmlns:a14="http://schemas.microsoft.com/office/drawing/2010/main">
                <a:solidFill>
                  <a:srgbClr val="FFFFFF"/>
                </a:solidFill>
              </a14:hiddenFill>
            </a:ext>
          </a:extLst>
        </p:spPr>
      </p:pic>
      <p:sp>
        <p:nvSpPr>
          <p:cNvPr id="4" name="Veri Yer Tutucusu 3"/>
          <p:cNvSpPr>
            <a:spLocks noGrp="1"/>
          </p:cNvSpPr>
          <p:nvPr>
            <p:ph type="dt" sz="half" idx="10"/>
          </p:nvPr>
        </p:nvSpPr>
        <p:spPr/>
        <p:txBody>
          <a:bodyPr/>
          <a:lstStyle/>
          <a:p>
            <a:fld id="{B3BC91BF-39A2-4F0A-8513-6D28511BE982}" type="datetime1">
              <a:rPr lang="tr-TR" smtClean="0"/>
              <a:t>24.02.2022</a:t>
            </a:fld>
            <a:endParaRPr lang="tr-TR"/>
          </a:p>
        </p:txBody>
      </p:sp>
      <p:sp>
        <p:nvSpPr>
          <p:cNvPr id="5" name="Altbilgi Yer Tutucusu 4"/>
          <p:cNvSpPr>
            <a:spLocks noGrp="1"/>
          </p:cNvSpPr>
          <p:nvPr>
            <p:ph type="ftr" sz="quarter" idx="11"/>
          </p:nvPr>
        </p:nvSpPr>
        <p:spPr/>
        <p:txBody>
          <a:bodyPr/>
          <a:lstStyle/>
          <a:p>
            <a:r>
              <a:rPr lang="tr-TR" smtClean="0"/>
              <a:t>Kaynak: https://morcati.org.tr</a:t>
            </a:r>
            <a:endParaRPr lang="tr-TR"/>
          </a:p>
        </p:txBody>
      </p:sp>
      <p:sp>
        <p:nvSpPr>
          <p:cNvPr id="6" name="Slayt Numarası Yer Tutucusu 5"/>
          <p:cNvSpPr>
            <a:spLocks noGrp="1"/>
          </p:cNvSpPr>
          <p:nvPr>
            <p:ph type="sldNum" sz="quarter" idx="12"/>
          </p:nvPr>
        </p:nvSpPr>
        <p:spPr/>
        <p:txBody>
          <a:bodyPr/>
          <a:lstStyle/>
          <a:p>
            <a:fld id="{06DF4D8F-74C9-4AF9-B227-F38B49976DB6}" type="slidenum">
              <a:rPr lang="tr-TR" smtClean="0"/>
              <a:t>4</a:t>
            </a:fld>
            <a:endParaRPr lang="tr-TR"/>
          </a:p>
        </p:txBody>
      </p:sp>
    </p:spTree>
    <p:extLst>
      <p:ext uri="{BB962C8B-B14F-4D97-AF65-F5344CB8AC3E}">
        <p14:creationId xmlns:p14="http://schemas.microsoft.com/office/powerpoint/2010/main" val="3256178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593950" y="423409"/>
            <a:ext cx="9144000" cy="5661705"/>
          </a:xfrm>
        </p:spPr>
        <p:txBody>
          <a:bodyPr>
            <a:noAutofit/>
          </a:bodyPr>
          <a:lstStyle/>
          <a:p>
            <a:pPr algn="l" fontAlgn="base">
              <a:lnSpc>
                <a:spcPct val="170000"/>
              </a:lnSpc>
            </a:pPr>
            <a:endParaRPr lang="tr-TR" sz="2000" b="1" i="0" dirty="0" smtClean="0">
              <a:solidFill>
                <a:srgbClr val="676767"/>
              </a:solidFill>
              <a:effectLst/>
              <a:latin typeface="open sans" panose="020B0606030504020204" pitchFamily="34" charset="0"/>
            </a:endParaRPr>
          </a:p>
          <a:p>
            <a:pPr algn="just" fontAlgn="base">
              <a:lnSpc>
                <a:spcPct val="170000"/>
              </a:lnSpc>
            </a:pPr>
            <a:r>
              <a:rPr lang="tr-TR" sz="3600" b="1" i="1" dirty="0" smtClean="0">
                <a:solidFill>
                  <a:srgbClr val="676767"/>
                </a:solidFill>
                <a:effectLst/>
                <a:latin typeface="open sans" panose="020B0606030504020204" pitchFamily="34" charset="0"/>
              </a:rPr>
              <a:t>Psikolojik </a:t>
            </a:r>
            <a:r>
              <a:rPr lang="tr-TR" sz="3600" b="1" i="1" dirty="0">
                <a:solidFill>
                  <a:srgbClr val="676767"/>
                </a:solidFill>
                <a:effectLst/>
                <a:latin typeface="open sans" panose="020B0606030504020204" pitchFamily="34" charset="0"/>
              </a:rPr>
              <a:t>şiddet:</a:t>
            </a:r>
          </a:p>
          <a:p>
            <a:pPr algn="just" fontAlgn="base">
              <a:lnSpc>
                <a:spcPct val="170000"/>
              </a:lnSpc>
            </a:pPr>
            <a:r>
              <a:rPr lang="tr-TR" sz="2200" b="0" i="0" dirty="0" smtClean="0">
                <a:solidFill>
                  <a:schemeClr val="accent2"/>
                </a:solidFill>
                <a:effectLst/>
                <a:latin typeface="open sans" panose="020B0606030504020204" pitchFamily="34" charset="0"/>
              </a:rPr>
              <a:t>Duygusal </a:t>
            </a:r>
            <a:r>
              <a:rPr lang="tr-TR" sz="2200" b="0" i="0" dirty="0">
                <a:solidFill>
                  <a:schemeClr val="accent2"/>
                </a:solidFill>
                <a:effectLst/>
                <a:latin typeface="open sans" panose="020B0606030504020204" pitchFamily="34" charset="0"/>
              </a:rPr>
              <a:t>güç veya ihtiyaçlar, kadını kontrol etmek, denetlemek, küçük düşürmek, aşağılamak, cezalandırmak amacıyla şiddet aracı olarak kullanılıyorsa “psikolojik şiddet” söz konusudur. Fiziksel şiddetin aksine psikolojik şiddeti tarif etmek daha zordur.</a:t>
            </a:r>
          </a:p>
          <a:p>
            <a:pPr>
              <a:lnSpc>
                <a:spcPct val="170000"/>
              </a:lnSpc>
            </a:pPr>
            <a:endParaRPr lang="tr-TR" sz="1300" dirty="0"/>
          </a:p>
        </p:txBody>
      </p:sp>
      <p:sp>
        <p:nvSpPr>
          <p:cNvPr id="2" name="Veri Yer Tutucusu 1"/>
          <p:cNvSpPr>
            <a:spLocks noGrp="1"/>
          </p:cNvSpPr>
          <p:nvPr>
            <p:ph type="dt" sz="half" idx="10"/>
          </p:nvPr>
        </p:nvSpPr>
        <p:spPr/>
        <p:txBody>
          <a:bodyPr/>
          <a:lstStyle/>
          <a:p>
            <a:fld id="{1F4FAD80-9F02-44B1-90E8-9D721790B63A}" type="datetime1">
              <a:rPr lang="tr-TR" smtClean="0"/>
              <a:t>24.02.2022</a:t>
            </a:fld>
            <a:endParaRPr lang="tr-TR"/>
          </a:p>
        </p:txBody>
      </p:sp>
      <p:sp>
        <p:nvSpPr>
          <p:cNvPr id="4" name="Altbilgi Yer Tutucusu 3"/>
          <p:cNvSpPr>
            <a:spLocks noGrp="1"/>
          </p:cNvSpPr>
          <p:nvPr>
            <p:ph type="ftr" sz="quarter" idx="11"/>
          </p:nvPr>
        </p:nvSpPr>
        <p:spPr/>
        <p:txBody>
          <a:bodyPr/>
          <a:lstStyle/>
          <a:p>
            <a:r>
              <a:rPr lang="tr-TR" smtClean="0"/>
              <a:t>Kaynak: https://morcati.org.tr</a:t>
            </a:r>
            <a:endParaRPr lang="tr-TR"/>
          </a:p>
        </p:txBody>
      </p:sp>
      <p:sp>
        <p:nvSpPr>
          <p:cNvPr id="5" name="Slayt Numarası Yer Tutucusu 4"/>
          <p:cNvSpPr>
            <a:spLocks noGrp="1"/>
          </p:cNvSpPr>
          <p:nvPr>
            <p:ph type="sldNum" sz="quarter" idx="12"/>
          </p:nvPr>
        </p:nvSpPr>
        <p:spPr/>
        <p:txBody>
          <a:bodyPr/>
          <a:lstStyle/>
          <a:p>
            <a:fld id="{06DF4D8F-74C9-4AF9-B227-F38B49976DB6}" type="slidenum">
              <a:rPr lang="tr-TR" smtClean="0"/>
              <a:t>5</a:t>
            </a:fld>
            <a:endParaRPr lang="tr-TR"/>
          </a:p>
        </p:txBody>
      </p:sp>
    </p:spTree>
    <p:extLst>
      <p:ext uri="{BB962C8B-B14F-4D97-AF65-F5344CB8AC3E}">
        <p14:creationId xmlns:p14="http://schemas.microsoft.com/office/powerpoint/2010/main" val="614394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427454" y="2369275"/>
            <a:ext cx="9935089" cy="3401938"/>
          </a:xfrm>
        </p:spPr>
        <p:txBody>
          <a:bodyPr>
            <a:normAutofit/>
          </a:bodyPr>
          <a:lstStyle/>
          <a:p>
            <a:pPr algn="just">
              <a:lnSpc>
                <a:spcPct val="150000"/>
              </a:lnSpc>
            </a:pPr>
            <a:r>
              <a:rPr lang="tr-TR" sz="2200" b="1" i="1" u="sng" dirty="0">
                <a:solidFill>
                  <a:srgbClr val="FF0000"/>
                </a:solidFill>
                <a:effectLst/>
                <a:latin typeface="open sans" panose="020B0606030504020204" pitchFamily="34" charset="0"/>
              </a:rPr>
              <a:t>Psikolojik şiddetin olduğu her ilişkide fiziksel şiddet olmayabilir ancak, fiziksel şiddetin olduğu her ilişkide psikolojik şiddetin bazı öğeleri bulunur. </a:t>
            </a:r>
            <a:endParaRPr lang="tr-TR" sz="2200" b="1" i="1" u="sng" dirty="0" smtClean="0">
              <a:solidFill>
                <a:srgbClr val="FF0000"/>
              </a:solidFill>
              <a:effectLst/>
              <a:latin typeface="open sans" panose="020B0606030504020204" pitchFamily="34" charset="0"/>
            </a:endParaRPr>
          </a:p>
          <a:p>
            <a:pPr algn="just">
              <a:lnSpc>
                <a:spcPct val="150000"/>
              </a:lnSpc>
            </a:pPr>
            <a:endParaRPr lang="tr-TR" sz="2200" b="1" i="1" u="sng" dirty="0">
              <a:solidFill>
                <a:srgbClr val="FF0000"/>
              </a:solidFill>
              <a:latin typeface="open sans" panose="020B0606030504020204" pitchFamily="34" charset="0"/>
            </a:endParaRPr>
          </a:p>
          <a:p>
            <a:pPr algn="just">
              <a:lnSpc>
                <a:spcPct val="150000"/>
              </a:lnSpc>
            </a:pPr>
            <a:r>
              <a:rPr lang="tr-TR" sz="2200" b="1" i="1" u="sng" dirty="0" smtClean="0">
                <a:solidFill>
                  <a:srgbClr val="FF0000"/>
                </a:solidFill>
                <a:effectLst/>
                <a:latin typeface="open sans" panose="020B0606030504020204" pitchFamily="34" charset="0"/>
              </a:rPr>
              <a:t>Psikolojik </a:t>
            </a:r>
            <a:r>
              <a:rPr lang="tr-TR" sz="2200" b="1" i="1" u="sng" dirty="0">
                <a:solidFill>
                  <a:srgbClr val="FF0000"/>
                </a:solidFill>
                <a:effectLst/>
                <a:latin typeface="open sans" panose="020B0606030504020204" pitchFamily="34" charset="0"/>
              </a:rPr>
              <a:t>şiddet sıklıkla fiziksel şiddetten önce başlar ve tecridin eşlik ettiği yoğun psikolojik şiddet, fiziksel şiddetin uyarıcısı olabilir.</a:t>
            </a:r>
            <a:endParaRPr lang="tr-TR" sz="2200" b="1" i="1" u="sng" dirty="0">
              <a:solidFill>
                <a:srgbClr val="FF0000"/>
              </a:solidFill>
            </a:endParaRPr>
          </a:p>
        </p:txBody>
      </p:sp>
      <p:sp>
        <p:nvSpPr>
          <p:cNvPr id="2" name="Veri Yer Tutucusu 1"/>
          <p:cNvSpPr>
            <a:spLocks noGrp="1"/>
          </p:cNvSpPr>
          <p:nvPr>
            <p:ph type="dt" sz="half" idx="10"/>
          </p:nvPr>
        </p:nvSpPr>
        <p:spPr/>
        <p:txBody>
          <a:bodyPr/>
          <a:lstStyle/>
          <a:p>
            <a:fld id="{10C69FC3-AF78-47FF-A5D7-C65B49DBFFB0}" type="datetime1">
              <a:rPr lang="tr-TR" smtClean="0"/>
              <a:t>24.02.2022</a:t>
            </a:fld>
            <a:endParaRPr lang="tr-TR"/>
          </a:p>
        </p:txBody>
      </p:sp>
      <p:sp>
        <p:nvSpPr>
          <p:cNvPr id="4" name="Altbilgi Yer Tutucusu 3"/>
          <p:cNvSpPr>
            <a:spLocks noGrp="1"/>
          </p:cNvSpPr>
          <p:nvPr>
            <p:ph type="ftr" sz="quarter" idx="11"/>
          </p:nvPr>
        </p:nvSpPr>
        <p:spPr/>
        <p:txBody>
          <a:bodyPr/>
          <a:lstStyle/>
          <a:p>
            <a:r>
              <a:rPr lang="tr-TR" smtClean="0"/>
              <a:t>Kaynak: https://morcati.org.tr</a:t>
            </a:r>
            <a:endParaRPr lang="tr-TR"/>
          </a:p>
        </p:txBody>
      </p:sp>
      <p:sp>
        <p:nvSpPr>
          <p:cNvPr id="5" name="Slayt Numarası Yer Tutucusu 4"/>
          <p:cNvSpPr>
            <a:spLocks noGrp="1"/>
          </p:cNvSpPr>
          <p:nvPr>
            <p:ph type="sldNum" sz="quarter" idx="12"/>
          </p:nvPr>
        </p:nvSpPr>
        <p:spPr/>
        <p:txBody>
          <a:bodyPr/>
          <a:lstStyle/>
          <a:p>
            <a:fld id="{06DF4D8F-74C9-4AF9-B227-F38B49976DB6}" type="slidenum">
              <a:rPr lang="tr-TR" smtClean="0"/>
              <a:t>6</a:t>
            </a:fld>
            <a:endParaRPr lang="tr-TR"/>
          </a:p>
        </p:txBody>
      </p:sp>
    </p:spTree>
    <p:extLst>
      <p:ext uri="{BB962C8B-B14F-4D97-AF65-F5344CB8AC3E}">
        <p14:creationId xmlns:p14="http://schemas.microsoft.com/office/powerpoint/2010/main" val="1587578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626597" y="250371"/>
            <a:ext cx="10125692" cy="6607629"/>
          </a:xfrm>
        </p:spPr>
        <p:txBody>
          <a:bodyPr>
            <a:normAutofit/>
          </a:bodyPr>
          <a:lstStyle/>
          <a:p>
            <a:pPr algn="just">
              <a:lnSpc>
                <a:spcPct val="150000"/>
              </a:lnSpc>
            </a:pPr>
            <a:endParaRPr lang="tr-TR" sz="2200" b="1" i="0" dirty="0" smtClean="0">
              <a:solidFill>
                <a:srgbClr val="676767"/>
              </a:solidFill>
              <a:effectLst/>
              <a:latin typeface="open sans" panose="020B0606030504020204" pitchFamily="34" charset="0"/>
            </a:endParaRPr>
          </a:p>
          <a:p>
            <a:pPr algn="just">
              <a:lnSpc>
                <a:spcPct val="150000"/>
              </a:lnSpc>
            </a:pPr>
            <a:endParaRPr lang="tr-TR" sz="2200" b="1" dirty="0">
              <a:solidFill>
                <a:srgbClr val="676767"/>
              </a:solidFill>
              <a:latin typeface="open sans" panose="020B0606030504020204" pitchFamily="34" charset="0"/>
            </a:endParaRPr>
          </a:p>
          <a:p>
            <a:pPr algn="just">
              <a:lnSpc>
                <a:spcPct val="150000"/>
              </a:lnSpc>
            </a:pPr>
            <a:r>
              <a:rPr lang="tr-TR" sz="3600" b="1" i="0" dirty="0" smtClean="0">
                <a:solidFill>
                  <a:srgbClr val="676767"/>
                </a:solidFill>
                <a:effectLst/>
                <a:latin typeface="open sans" panose="020B0606030504020204" pitchFamily="34" charset="0"/>
              </a:rPr>
              <a:t>Cinsel </a:t>
            </a:r>
            <a:r>
              <a:rPr lang="tr-TR" sz="3600" b="1" i="0" dirty="0">
                <a:solidFill>
                  <a:srgbClr val="676767"/>
                </a:solidFill>
                <a:effectLst/>
                <a:latin typeface="open sans" panose="020B0606030504020204" pitchFamily="34" charset="0"/>
              </a:rPr>
              <a:t>şiddet</a:t>
            </a:r>
            <a:r>
              <a:rPr lang="tr-TR" sz="3600" b="1" i="0" dirty="0" smtClean="0">
                <a:solidFill>
                  <a:srgbClr val="676767"/>
                </a:solidFill>
                <a:effectLst/>
                <a:latin typeface="open sans" panose="020B0606030504020204" pitchFamily="34" charset="0"/>
              </a:rPr>
              <a:t>:</a:t>
            </a:r>
          </a:p>
          <a:p>
            <a:pPr algn="just">
              <a:lnSpc>
                <a:spcPct val="150000"/>
              </a:lnSpc>
            </a:pPr>
            <a:endParaRPr lang="tr-TR" sz="2200" b="1" i="0" dirty="0">
              <a:solidFill>
                <a:srgbClr val="676767"/>
              </a:solidFill>
              <a:effectLst/>
              <a:latin typeface="open sans" panose="020B0606030504020204" pitchFamily="34" charset="0"/>
            </a:endParaRPr>
          </a:p>
          <a:p>
            <a:pPr algn="just">
              <a:lnSpc>
                <a:spcPct val="150000"/>
              </a:lnSpc>
            </a:pPr>
            <a:r>
              <a:rPr lang="tr-TR" sz="2200" b="0" i="0" dirty="0">
                <a:solidFill>
                  <a:schemeClr val="accent2"/>
                </a:solidFill>
                <a:effectLst/>
                <a:latin typeface="open sans" panose="020B0606030504020204" pitchFamily="34" charset="0"/>
              </a:rPr>
              <a:t> </a:t>
            </a:r>
            <a:r>
              <a:rPr lang="tr-TR" sz="2200" b="0" i="0" dirty="0" smtClean="0">
                <a:solidFill>
                  <a:schemeClr val="accent2"/>
                </a:solidFill>
                <a:effectLst/>
                <a:latin typeface="open sans" panose="020B0606030504020204" pitchFamily="34" charset="0"/>
              </a:rPr>
              <a:t>Cinselliğin, </a:t>
            </a:r>
            <a:r>
              <a:rPr lang="tr-TR" sz="2200" b="0" i="0" dirty="0">
                <a:solidFill>
                  <a:schemeClr val="accent2"/>
                </a:solidFill>
                <a:effectLst/>
                <a:latin typeface="open sans" panose="020B0606030504020204" pitchFamily="34" charset="0"/>
              </a:rPr>
              <a:t>kadını kontrol etmek, denetlemek, küçük düşürmek, aşağılamak, cezalandırmak amacıyla şiddet aracı olarak kullanılmasına “cinsel şiddet” denir. Kadınlar, sıklıkla fiziksel şiddet sonrası cinsel şiddete maruz kalırlar. Ancak utandıkları ve kendilerini suçlu hissettikleri için çoğu kez cinsel şiddeti açıklayamazlar. </a:t>
            </a:r>
            <a:endParaRPr lang="tr-TR" sz="2200" dirty="0">
              <a:solidFill>
                <a:schemeClr val="accent2"/>
              </a:solidFill>
            </a:endParaRPr>
          </a:p>
        </p:txBody>
      </p:sp>
      <p:sp>
        <p:nvSpPr>
          <p:cNvPr id="2" name="Veri Yer Tutucusu 1"/>
          <p:cNvSpPr>
            <a:spLocks noGrp="1"/>
          </p:cNvSpPr>
          <p:nvPr>
            <p:ph type="dt" sz="half" idx="10"/>
          </p:nvPr>
        </p:nvSpPr>
        <p:spPr/>
        <p:txBody>
          <a:bodyPr/>
          <a:lstStyle/>
          <a:p>
            <a:fld id="{7BC7433E-EC60-4DE5-90DC-2AC4078A5AD5}" type="datetime1">
              <a:rPr lang="tr-TR" smtClean="0"/>
              <a:t>24.02.2022</a:t>
            </a:fld>
            <a:endParaRPr lang="tr-TR"/>
          </a:p>
        </p:txBody>
      </p:sp>
      <p:sp>
        <p:nvSpPr>
          <p:cNvPr id="4" name="Altbilgi Yer Tutucusu 3"/>
          <p:cNvSpPr>
            <a:spLocks noGrp="1"/>
          </p:cNvSpPr>
          <p:nvPr>
            <p:ph type="ftr" sz="quarter" idx="11"/>
          </p:nvPr>
        </p:nvSpPr>
        <p:spPr/>
        <p:txBody>
          <a:bodyPr/>
          <a:lstStyle/>
          <a:p>
            <a:r>
              <a:rPr lang="tr-TR" smtClean="0"/>
              <a:t>Kaynak: https://morcati.org.tr</a:t>
            </a:r>
            <a:endParaRPr lang="tr-TR"/>
          </a:p>
        </p:txBody>
      </p:sp>
      <p:sp>
        <p:nvSpPr>
          <p:cNvPr id="5" name="Slayt Numarası Yer Tutucusu 4"/>
          <p:cNvSpPr>
            <a:spLocks noGrp="1"/>
          </p:cNvSpPr>
          <p:nvPr>
            <p:ph type="sldNum" sz="quarter" idx="12"/>
          </p:nvPr>
        </p:nvSpPr>
        <p:spPr/>
        <p:txBody>
          <a:bodyPr/>
          <a:lstStyle/>
          <a:p>
            <a:fld id="{06DF4D8F-74C9-4AF9-B227-F38B49976DB6}" type="slidenum">
              <a:rPr lang="tr-TR" smtClean="0"/>
              <a:t>7</a:t>
            </a:fld>
            <a:endParaRPr lang="tr-TR"/>
          </a:p>
        </p:txBody>
      </p:sp>
    </p:spTree>
    <p:extLst>
      <p:ext uri="{BB962C8B-B14F-4D97-AF65-F5344CB8AC3E}">
        <p14:creationId xmlns:p14="http://schemas.microsoft.com/office/powerpoint/2010/main" val="3566696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333135" y="2383971"/>
            <a:ext cx="10874830" cy="2503715"/>
          </a:xfrm>
        </p:spPr>
        <p:txBody>
          <a:bodyPr>
            <a:normAutofit/>
          </a:bodyPr>
          <a:lstStyle/>
          <a:p>
            <a:pPr>
              <a:lnSpc>
                <a:spcPct val="150000"/>
              </a:lnSpc>
            </a:pPr>
            <a:r>
              <a:rPr lang="tr-TR" sz="3600" b="1" i="1" dirty="0">
                <a:solidFill>
                  <a:srgbClr val="676767"/>
                </a:solidFill>
                <a:effectLst/>
                <a:latin typeface="open sans" panose="020B0606030504020204" pitchFamily="34" charset="0"/>
              </a:rPr>
              <a:t>Ekonomik şiddet:</a:t>
            </a:r>
          </a:p>
          <a:p>
            <a:pPr algn="just">
              <a:lnSpc>
                <a:spcPct val="150000"/>
              </a:lnSpc>
            </a:pPr>
            <a:r>
              <a:rPr lang="tr-TR" sz="2200" b="0" i="0" dirty="0">
                <a:solidFill>
                  <a:srgbClr val="676767"/>
                </a:solidFill>
                <a:effectLst/>
                <a:latin typeface="open sans" panose="020B0606030504020204" pitchFamily="34" charset="0"/>
              </a:rPr>
              <a:t> </a:t>
            </a:r>
            <a:r>
              <a:rPr lang="tr-TR" sz="2200" b="0" i="0" dirty="0">
                <a:solidFill>
                  <a:schemeClr val="accent2"/>
                </a:solidFill>
                <a:effectLst/>
                <a:latin typeface="open sans" panose="020B0606030504020204" pitchFamily="34" charset="0"/>
              </a:rPr>
              <a:t>Maddi güç ve üstünlük, bir şiddet aracı olarak kadını kontrol etmek, denetlemek, küçük düşürmek, aşağılamak, cezalandırmak amacıyla kullanılıyorsa “ekonomik şiddet” söz konusudur. </a:t>
            </a:r>
            <a:endParaRPr lang="tr-TR" sz="2200" dirty="0">
              <a:solidFill>
                <a:schemeClr val="accent2"/>
              </a:solidFill>
            </a:endParaRPr>
          </a:p>
        </p:txBody>
      </p:sp>
      <p:sp>
        <p:nvSpPr>
          <p:cNvPr id="2" name="Veri Yer Tutucusu 1"/>
          <p:cNvSpPr>
            <a:spLocks noGrp="1"/>
          </p:cNvSpPr>
          <p:nvPr>
            <p:ph type="dt" sz="half" idx="10"/>
          </p:nvPr>
        </p:nvSpPr>
        <p:spPr/>
        <p:txBody>
          <a:bodyPr/>
          <a:lstStyle/>
          <a:p>
            <a:fld id="{AB56D2A9-E175-4C45-B97C-207E8DA9BD33}" type="datetime1">
              <a:rPr lang="tr-TR" smtClean="0"/>
              <a:t>24.02.2022</a:t>
            </a:fld>
            <a:endParaRPr lang="tr-TR"/>
          </a:p>
        </p:txBody>
      </p:sp>
      <p:sp>
        <p:nvSpPr>
          <p:cNvPr id="4" name="Altbilgi Yer Tutucusu 3"/>
          <p:cNvSpPr>
            <a:spLocks noGrp="1"/>
          </p:cNvSpPr>
          <p:nvPr>
            <p:ph type="ftr" sz="quarter" idx="11"/>
          </p:nvPr>
        </p:nvSpPr>
        <p:spPr/>
        <p:txBody>
          <a:bodyPr/>
          <a:lstStyle/>
          <a:p>
            <a:r>
              <a:rPr lang="tr-TR" smtClean="0"/>
              <a:t>Kaynak: https://morcati.org.tr</a:t>
            </a:r>
            <a:endParaRPr lang="tr-TR"/>
          </a:p>
        </p:txBody>
      </p:sp>
      <p:sp>
        <p:nvSpPr>
          <p:cNvPr id="5" name="Slayt Numarası Yer Tutucusu 4"/>
          <p:cNvSpPr>
            <a:spLocks noGrp="1"/>
          </p:cNvSpPr>
          <p:nvPr>
            <p:ph type="sldNum" sz="quarter" idx="12"/>
          </p:nvPr>
        </p:nvSpPr>
        <p:spPr/>
        <p:txBody>
          <a:bodyPr/>
          <a:lstStyle/>
          <a:p>
            <a:fld id="{06DF4D8F-74C9-4AF9-B227-F38B49976DB6}" type="slidenum">
              <a:rPr lang="tr-TR" smtClean="0"/>
              <a:t>8</a:t>
            </a:fld>
            <a:endParaRPr lang="tr-TR"/>
          </a:p>
        </p:txBody>
      </p:sp>
    </p:spTree>
    <p:extLst>
      <p:ext uri="{BB962C8B-B14F-4D97-AF65-F5344CB8AC3E}">
        <p14:creationId xmlns:p14="http://schemas.microsoft.com/office/powerpoint/2010/main" val="4023306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F13498D7-553F-4451-88FA-1C34B91F2BB8}"/>
              </a:ext>
            </a:extLst>
          </p:cNvPr>
          <p:cNvSpPr>
            <a:spLocks noGrp="1"/>
          </p:cNvSpPr>
          <p:nvPr>
            <p:ph type="subTitle" idx="1"/>
          </p:nvPr>
        </p:nvSpPr>
        <p:spPr>
          <a:xfrm>
            <a:off x="1507939" y="228420"/>
            <a:ext cx="10304310" cy="6397232"/>
          </a:xfrm>
        </p:spPr>
        <p:txBody>
          <a:bodyPr>
            <a:normAutofit/>
          </a:bodyPr>
          <a:lstStyle/>
          <a:p>
            <a:pPr algn="just" fontAlgn="base">
              <a:lnSpc>
                <a:spcPct val="170000"/>
              </a:lnSpc>
            </a:pPr>
            <a:r>
              <a:rPr lang="tr-TR" sz="3600" b="1" i="1" dirty="0">
                <a:solidFill>
                  <a:srgbClr val="676767"/>
                </a:solidFill>
                <a:effectLst/>
                <a:latin typeface="open sans" panose="020B0606030504020204" pitchFamily="34" charset="0"/>
              </a:rPr>
              <a:t>Dijital şiddet:</a:t>
            </a:r>
          </a:p>
          <a:p>
            <a:pPr algn="just" fontAlgn="base">
              <a:lnSpc>
                <a:spcPct val="170000"/>
              </a:lnSpc>
            </a:pPr>
            <a:r>
              <a:rPr lang="tr-TR" sz="1300" b="0" i="0" dirty="0">
                <a:solidFill>
                  <a:schemeClr val="accent2"/>
                </a:solidFill>
                <a:effectLst/>
                <a:latin typeface="open sans" panose="020B0606030504020204" pitchFamily="34" charset="0"/>
              </a:rPr>
              <a:t> </a:t>
            </a:r>
            <a:r>
              <a:rPr lang="tr-TR" sz="2200" b="0" i="0" dirty="0">
                <a:solidFill>
                  <a:schemeClr val="accent2"/>
                </a:solidFill>
                <a:effectLst/>
                <a:latin typeface="open sans" panose="020B0606030504020204" pitchFamily="34" charset="0"/>
              </a:rPr>
              <a:t>Teknolojik araçlar, kadını kontrol etmek, denetlemek, küçük düşürmek, aşağılamak, cezalandırmak amacıyla kullanılıyorsa dijital şiddet söz konusudur. Son 10 yılda sosyal paylaşım siteleri aracılığıyla yaygınlaşan, dijital ortamda 7/24 gözetlenmesi ve takip edilmesini içeren şiddet biçimleri, “yeni kuşak şiddet” olarak da adlandırılmaktadır</a:t>
            </a:r>
            <a:r>
              <a:rPr lang="tr-TR" sz="1300" b="0" i="0" dirty="0">
                <a:solidFill>
                  <a:schemeClr val="accent2"/>
                </a:solidFill>
                <a:effectLst/>
                <a:latin typeface="open sans" panose="020B0606030504020204" pitchFamily="34" charset="0"/>
              </a:rPr>
              <a:t>. </a:t>
            </a:r>
            <a:endParaRPr lang="tr-TR" sz="1300" dirty="0">
              <a:solidFill>
                <a:schemeClr val="accent2"/>
              </a:solidFill>
            </a:endParaRPr>
          </a:p>
        </p:txBody>
      </p:sp>
      <p:sp>
        <p:nvSpPr>
          <p:cNvPr id="2" name="Veri Yer Tutucusu 1"/>
          <p:cNvSpPr>
            <a:spLocks noGrp="1"/>
          </p:cNvSpPr>
          <p:nvPr>
            <p:ph type="dt" sz="half" idx="10"/>
          </p:nvPr>
        </p:nvSpPr>
        <p:spPr/>
        <p:txBody>
          <a:bodyPr/>
          <a:lstStyle/>
          <a:p>
            <a:fld id="{EFB1334D-EE3C-4DC2-9B72-28FE28E729D3}" type="datetime1">
              <a:rPr lang="tr-TR" smtClean="0"/>
              <a:t>24.02.2022</a:t>
            </a:fld>
            <a:endParaRPr lang="tr-TR"/>
          </a:p>
        </p:txBody>
      </p:sp>
      <p:sp>
        <p:nvSpPr>
          <p:cNvPr id="4" name="Altbilgi Yer Tutucusu 3"/>
          <p:cNvSpPr>
            <a:spLocks noGrp="1"/>
          </p:cNvSpPr>
          <p:nvPr>
            <p:ph type="ftr" sz="quarter" idx="11"/>
          </p:nvPr>
        </p:nvSpPr>
        <p:spPr/>
        <p:txBody>
          <a:bodyPr/>
          <a:lstStyle/>
          <a:p>
            <a:r>
              <a:rPr lang="tr-TR" smtClean="0"/>
              <a:t>Kaynak: https://morcati.org.tr</a:t>
            </a:r>
            <a:endParaRPr lang="tr-TR"/>
          </a:p>
        </p:txBody>
      </p:sp>
      <p:sp>
        <p:nvSpPr>
          <p:cNvPr id="5" name="Slayt Numarası Yer Tutucusu 4"/>
          <p:cNvSpPr>
            <a:spLocks noGrp="1"/>
          </p:cNvSpPr>
          <p:nvPr>
            <p:ph type="sldNum" sz="quarter" idx="12"/>
          </p:nvPr>
        </p:nvSpPr>
        <p:spPr/>
        <p:txBody>
          <a:bodyPr/>
          <a:lstStyle/>
          <a:p>
            <a:fld id="{06DF4D8F-74C9-4AF9-B227-F38B49976DB6}" type="slidenum">
              <a:rPr lang="tr-TR" smtClean="0"/>
              <a:t>9</a:t>
            </a:fld>
            <a:endParaRPr lang="tr-TR"/>
          </a:p>
        </p:txBody>
      </p:sp>
    </p:spTree>
    <p:extLst>
      <p:ext uri="{BB962C8B-B14F-4D97-AF65-F5344CB8AC3E}">
        <p14:creationId xmlns:p14="http://schemas.microsoft.com/office/powerpoint/2010/main" val="8555888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313</TotalTime>
  <Words>1654</Words>
  <Application>Microsoft Office PowerPoint</Application>
  <PresentationFormat>Özel</PresentationFormat>
  <Paragraphs>271</Paragraphs>
  <Slides>38</Slides>
  <Notes>0</Notes>
  <HiddenSlides>0</HiddenSlides>
  <MMClips>0</MMClips>
  <ScaleCrop>false</ScaleCrop>
  <HeadingPairs>
    <vt:vector size="4" baseType="variant">
      <vt:variant>
        <vt:lpstr>Tema</vt:lpstr>
      </vt:variant>
      <vt:variant>
        <vt:i4>1</vt:i4>
      </vt:variant>
      <vt:variant>
        <vt:lpstr>Slayt Başlıkları</vt:lpstr>
      </vt:variant>
      <vt:variant>
        <vt:i4>38</vt:i4>
      </vt:variant>
    </vt:vector>
  </HeadingPairs>
  <TitlesOfParts>
    <vt:vector size="39" baseType="lpstr">
      <vt:lpstr>Gündönümü</vt:lpstr>
      <vt:lpstr>KADINA YÖNELİK ŞİDDETLE MÜCADELE</vt:lpstr>
      <vt:lpstr>Kadına Yönelik Şiddet Nedir?</vt:lpstr>
      <vt:lpstr>PowerPoint Sunusu</vt:lpstr>
      <vt:lpstr>Şiddet Biçimleri</vt:lpstr>
      <vt:lpstr>PowerPoint Sunusu</vt:lpstr>
      <vt:lpstr>PowerPoint Sunusu</vt:lpstr>
      <vt:lpstr>PowerPoint Sunusu</vt:lpstr>
      <vt:lpstr>PowerPoint Sunusu</vt:lpstr>
      <vt:lpstr>PowerPoint Sunusu</vt:lpstr>
      <vt:lpstr>PowerPoint Sunusu</vt:lpstr>
      <vt:lpstr>Erkeklerin Şiddeti Kadınları Nasıl Etkiler?</vt:lpstr>
      <vt:lpstr>PowerPoint Sunusu</vt:lpstr>
      <vt:lpstr>PowerPoint Sunusu</vt:lpstr>
      <vt:lpstr>Şiddet Gördükleri Bir İlişkiden Çıkmak Kadınlar İçin Neden Zor?</vt:lpstr>
      <vt:lpstr>PowerPoint Sunusu</vt:lpstr>
      <vt:lpstr>PowerPoint Sunusu</vt:lpstr>
      <vt:lpstr>PowerPoint Sunusu</vt:lpstr>
      <vt:lpstr>PowerPoint Sunusu</vt:lpstr>
      <vt:lpstr>PowerPoint Sunusu</vt:lpstr>
      <vt:lpstr>Şiddetin Çocuklar ve Ergenler Üzerindeki Etkileri </vt:lpstr>
      <vt:lpstr>PowerPoint Sunusu</vt:lpstr>
      <vt:lpstr>Flört Şiddeti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Kadına Yönelik Şiddet Nedir?</dc:title>
  <dc:creator>fatih erturk</dc:creator>
  <cp:lastModifiedBy>user</cp:lastModifiedBy>
  <cp:revision>25</cp:revision>
  <dcterms:created xsi:type="dcterms:W3CDTF">2022-02-01T10:30:05Z</dcterms:created>
  <dcterms:modified xsi:type="dcterms:W3CDTF">2022-02-24T06:23:41Z</dcterms:modified>
</cp:coreProperties>
</file>