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B33D9-5927-4CDD-AF99-937A6F325828}" type="datetimeFigureOut">
              <a:rPr lang="tr-TR" smtClean="0"/>
              <a:t>01.10.2020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EABC2-6193-4593-A8AB-CD732D224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2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ABC2-6193-4593-A8AB-CD732D2247B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67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Örnekleri</a:t>
            </a:r>
            <a:r>
              <a:rPr lang="tr-TR" baseline="0" dirty="0" smtClean="0"/>
              <a:t> öğrenciler ile birlikte çoğaltabilirsiniz.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ABC2-6193-4593-A8AB-CD732D2247B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18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Burada birkaç örnek daha anlaşılması adına verebilirsiniz. Sınav</a:t>
            </a:r>
            <a:r>
              <a:rPr lang="tr-TR" baseline="0" dirty="0" smtClean="0"/>
              <a:t> kaygısı, fobiler, silahla tehdit edilince yaşanan korku.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ABC2-6193-4593-A8AB-CD732D2247B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543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ABC2-6193-4593-A8AB-CD732D2247B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505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Bunu birkaç kez tekrarlayıp anlaşılmasını sağlayınız. Kritik bir cümle bizim için.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ABC2-6193-4593-A8AB-CD732D2247B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188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Bahsi geçen durumların hepimiz için geçerli olduğunun veya olabileceğinin</a:t>
            </a:r>
            <a:r>
              <a:rPr lang="tr-TR" baseline="0" dirty="0" smtClean="0"/>
              <a:t> üzerinde durun.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ABC2-6193-4593-A8AB-CD732D2247B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524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Uzman: Psikolojik</a:t>
            </a:r>
            <a:r>
              <a:rPr lang="tr-TR" baseline="0" dirty="0" smtClean="0"/>
              <a:t> Danışman, Psikolog</a:t>
            </a:r>
            <a:r>
              <a:rPr lang="tr-TR" baseline="0" smtClean="0"/>
              <a:t>, Psikiyatr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EABC2-6193-4593-A8AB-CD732D2247B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98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D56D-C032-404E-8922-2E1E42F74A15}" type="datetime1">
              <a:rPr lang="tr-TR" smtClean="0"/>
              <a:t>01.10.2020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F5A6-F3A9-4F93-99B6-2C1A326EDAA7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7D13-D82B-4683-8ED2-00C053980268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B4E6-1ED6-4FEA-B1A6-12A4FA87C346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DBEC-428F-4434-A11A-7314A3A5C99D}" type="datetime1">
              <a:rPr lang="tr-TR" smtClean="0"/>
              <a:t>01.10.2020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07E8EB-F526-486A-92FC-196201C83CF6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C3FB-B4DD-4236-AFFA-1A306688FAE3}" type="datetime1">
              <a:rPr lang="tr-TR" smtClean="0"/>
              <a:t>01.10.2020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621D-39C2-491B-864F-135FF028B222}" type="datetime1">
              <a:rPr lang="tr-TR" smtClean="0"/>
              <a:t>01.10.2020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7138-E341-4987-8811-4D0DCA8DA603}" type="datetime1">
              <a:rPr lang="tr-TR" smtClean="0"/>
              <a:t>01.10.2020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9531-7757-4FCA-83BE-0353EF444404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BE3085-27DC-40AD-A7FA-BB4D64A59936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79B0B8-BE05-473C-91BD-7CAFFDB47061}" type="datetime1">
              <a:rPr lang="tr-TR" smtClean="0"/>
              <a:t>01.10.2020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06300-6D31-4DC3-AA2C-425B8DE5AF83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tr-TR" dirty="0" smtClean="0"/>
              <a:t>1- TRAVMA SONRASI TEPKİLER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PSİKOLOJİK SAĞLAMLIK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87A4-9FB0-4F32-8E83-EA235C095CC3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5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Çözüm aşamasında en önemli nokta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motivasyon</a:t>
            </a:r>
            <a:r>
              <a:rPr lang="tr-TR" dirty="0" smtClean="0"/>
              <a:t>un yüksek tutulmasıdır.</a:t>
            </a:r>
          </a:p>
          <a:p>
            <a:r>
              <a:rPr lang="tr-TR" dirty="0" smtClean="0"/>
              <a:t>Bu bağlamda;</a:t>
            </a:r>
          </a:p>
          <a:p>
            <a:r>
              <a:rPr lang="tr-TR" dirty="0" smtClean="0"/>
              <a:t>Yeni duruma uygun olarak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günlük rutinler</a:t>
            </a:r>
            <a:r>
              <a:rPr lang="tr-TR" dirty="0" smtClean="0"/>
              <a:t>in planlanması,</a:t>
            </a:r>
          </a:p>
          <a:p>
            <a:r>
              <a:rPr lang="tr-TR" dirty="0" smtClean="0"/>
              <a:t>Kaliteli zaman geçirmeye yarayacak, bedensel, zihinsel veya her iki yönden de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faaliyet göstermemizi sağlayacak aktiviteler</a:t>
            </a:r>
            <a:r>
              <a:rPr lang="tr-TR" dirty="0" smtClean="0"/>
              <a:t> planlanması,</a:t>
            </a:r>
          </a:p>
          <a:p>
            <a:r>
              <a:rPr lang="tr-TR" dirty="0" smtClean="0"/>
              <a:t>Dikkatimizin kaygılı düşüncelere haricinde başka alanlara yönelmesini sağlayacaktır.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9D3-0FC9-47E8-A910-DF69A7B24530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9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Diğer </a:t>
            </a:r>
            <a:r>
              <a:rPr lang="tr-TR" dirty="0"/>
              <a:t>türlü aktivitelerin sürekli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teknolojik aygıtlarla, tek yönlü iletişime dayalı olarak</a:t>
            </a:r>
            <a:r>
              <a:rPr lang="tr-TR" dirty="0"/>
              <a:t>, herhangi bir faaliyet göstermeden devam etmesi dikkatin çeşitli alanlara yönlendirilmesini zorlaştıracaktır.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tr-TR" dirty="0" smtClean="0"/>
              <a:t>ÇÖZÜM?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2346-621D-48C5-9FC4-F25F64820DDE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11</a:t>
            </a:fld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16" y="3356990"/>
            <a:ext cx="4104748" cy="2740197"/>
          </a:xfrm>
          <a:prstGeom prst="rect">
            <a:avLst/>
          </a:prstGeom>
        </p:spPr>
      </p:pic>
      <p:pic>
        <p:nvPicPr>
          <p:cNvPr id="8" name="Resim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3356989"/>
            <a:ext cx="4104000" cy="27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Temel yaşantı planlandıktan sonra,</a:t>
            </a:r>
          </a:p>
          <a:p>
            <a:r>
              <a:rPr lang="tr-TR" dirty="0" smtClean="0"/>
              <a:t>Kaygının ortalama düzeyde tutulabilmesi için,</a:t>
            </a:r>
          </a:p>
          <a:p>
            <a:r>
              <a:rPr lang="tr-TR" dirty="0" smtClean="0"/>
              <a:t>Sadece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resmî ve güvenilir </a:t>
            </a:r>
            <a:r>
              <a:rPr lang="tr-TR" dirty="0" smtClean="0"/>
              <a:t>kaynaklardan bilgi edinilmesi,</a:t>
            </a:r>
          </a:p>
          <a:p>
            <a:r>
              <a:rPr lang="tr-TR" dirty="0" smtClean="0"/>
              <a:t>Duygu ve düşüncelerimizin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güvendiğimiz kişilerle paylaşılması</a:t>
            </a:r>
            <a:r>
              <a:rPr lang="tr-TR" dirty="0" smtClean="0"/>
              <a:t>, bu şekilde olumsuz düşünceye sahip tek kişinin biz olmadığının görülmesi,</a:t>
            </a:r>
          </a:p>
          <a:p>
            <a:r>
              <a:rPr lang="tr-TR" dirty="0" smtClean="0"/>
              <a:t>Yaşanmış olan olumsuzlukların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kabullenilmesi </a:t>
            </a:r>
            <a:r>
              <a:rPr lang="tr-TR" dirty="0" smtClean="0"/>
              <a:t>süreci daha da kolaylaştıracaktır.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tr-TR" dirty="0" smtClean="0"/>
              <a:t>ÇÖZÜM?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3126-941F-4271-A8A0-4DBF7E7B4D34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8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ZAMAN UZMANA BAŞVURMALIYIM?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Bu noktada en temel kriter;</a:t>
            </a:r>
          </a:p>
          <a:p>
            <a:endParaRPr lang="tr-TR" sz="2400" dirty="0"/>
          </a:p>
          <a:p>
            <a:r>
              <a:rPr lang="tr-TR" sz="2400" dirty="0" smtClean="0"/>
              <a:t>Yani eğer günlük yaşantınızı sağlıklı olarak devam ettiremiyorsanız,</a:t>
            </a:r>
          </a:p>
          <a:p>
            <a:r>
              <a:rPr lang="tr-TR" sz="2400" dirty="0" smtClean="0"/>
              <a:t>Olumsuz düşüncelerinizin sürekli zihninize hücum ettiğini hissediyor ve engelleyemiyorsanız,</a:t>
            </a:r>
          </a:p>
          <a:p>
            <a:r>
              <a:rPr lang="tr-TR" sz="2400" dirty="0" smtClean="0"/>
              <a:t>En temel ihtiyaçlarınız için dahi harekete geçme gücünü kendinizde bulamıyorsanız,</a:t>
            </a:r>
          </a:p>
          <a:p>
            <a:r>
              <a:rPr lang="tr-TR" sz="2400" dirty="0" smtClean="0"/>
              <a:t>Stresin fiziksel tepkileri vücudunuzda sürekli yankı buluyorsa;</a:t>
            </a:r>
          </a:p>
          <a:p>
            <a:endParaRPr lang="tr-TR" sz="2400" dirty="0"/>
          </a:p>
          <a:p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899592" y="1908121"/>
            <a:ext cx="73448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ln w="17780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</a:rPr>
              <a:t>İŞLEVSELLİĞİN BOZULMASIDIR</a:t>
            </a:r>
            <a:endParaRPr lang="tr-TR" sz="3200" b="1" dirty="0">
              <a:ln w="17780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99592" y="5715192"/>
            <a:ext cx="73448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ln w="17780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</a:rPr>
              <a:t>BİR UZMANA BAŞVURUN!</a:t>
            </a:r>
            <a:endParaRPr lang="tr-TR" sz="3200" b="1" dirty="0">
              <a:ln w="17780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D2B1-C769-48B7-BCAD-9A15680B9C48}" type="datetime1">
              <a:rPr lang="tr-TR" smtClean="0"/>
              <a:t>01.10.2020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0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TRAVMA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Travma: Günlük yaşam içerisinde sürekli olarak gerçekleşmeyen, gerçekleştiği zaman ise zihnimizde olumsuz duygular yaratan olayların kısa veya uzun dönemli korku veya kaygı oluşturma durumu.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Örnek: Araba kazası, deprem, yangın, salgın hastalıklar.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48" y="4581128"/>
            <a:ext cx="2620800" cy="14724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223" y="4582995"/>
            <a:ext cx="2618921" cy="1470533"/>
          </a:xfrm>
          <a:prstGeom prst="rect">
            <a:avLst/>
          </a:prstGeom>
        </p:spPr>
      </p:pic>
      <p:pic>
        <p:nvPicPr>
          <p:cNvPr id="6" name="Resim 5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640" y="4581128"/>
            <a:ext cx="2620800" cy="1472400"/>
          </a:xfrm>
          <a:prstGeom prst="rect">
            <a:avLst/>
          </a:prstGeo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6E45-1F19-4007-B3E7-29300CFAF635}" type="datetime1">
              <a:rPr lang="tr-TR" smtClean="0"/>
              <a:t>01.10.2020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4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KORKU VE KAYGI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Korku: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Gerçek bir tehdit</a:t>
            </a:r>
            <a:r>
              <a:rPr lang="tr-TR" dirty="0" smtClean="0"/>
              <a:t>, hayatî tehlike arz eden bir duruma karşı içinde bulunulan an itibariyle verilen duygusal bir tepkidir.</a:t>
            </a:r>
          </a:p>
          <a:p>
            <a:r>
              <a:rPr lang="tr-TR" dirty="0" smtClean="0"/>
              <a:t>Örnek: Zehirli bir yılan gördüğümüzde adrenalin seviyemizin yükselmesi.</a:t>
            </a:r>
          </a:p>
          <a:p>
            <a:endParaRPr lang="tr-TR" dirty="0"/>
          </a:p>
          <a:p>
            <a:r>
              <a:rPr lang="tr-TR" dirty="0" smtClean="0"/>
              <a:t>Kaygı: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Gelecekte gerçekleşip gerçekleşmeyeceği belli olmayan gerçek olmayan</a:t>
            </a:r>
            <a:r>
              <a:rPr lang="tr-TR" dirty="0" smtClean="0"/>
              <a:t>, hayatî tehlike arz etmeyen bir duruma karşı zihnimizin oluşturduğu düşünsel bir süreçtir.</a:t>
            </a:r>
          </a:p>
          <a:p>
            <a:r>
              <a:rPr lang="tr-TR" dirty="0" smtClean="0"/>
              <a:t>Örnek: «Ya sınavda yeterli başarıyı gösteremezsem» düşüncesi.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D6A-745F-45A1-AF0E-AD883C58EE23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KORKU VE KAYGI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Korku duygusu tehdit unsuru ortadan kalktığında yok olabilirken,</a:t>
            </a:r>
          </a:p>
          <a:p>
            <a:endParaRPr lang="tr-TR" dirty="0"/>
          </a:p>
          <a:p>
            <a:r>
              <a:rPr lang="tr-TR" dirty="0" smtClean="0"/>
              <a:t>Kaygılı düşüncelerin yok olması bireyin ‘psikolojik sağlamlık’ düzeyine ve stres yönetim becerilerine, günlük yaşam aktivitelerini ve rutinini ne düzeyde devam ettirdiğine bağlıdır.</a:t>
            </a:r>
          </a:p>
          <a:p>
            <a:endParaRPr lang="tr-TR" dirty="0" smtClean="0"/>
          </a:p>
          <a:p>
            <a:r>
              <a:rPr lang="tr-TR" dirty="0" smtClean="0"/>
              <a:t>Kişinin kaygılı düşüncelere saplanması negatif anlamda sürecin uzamasına sebep olacaktır.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3493-4E2B-44BA-AACD-B68BCA5425C0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5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TRAVMA SONRASI TEPKİLER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sebeple bugün asıl konuşacağımız konu,</a:t>
            </a:r>
          </a:p>
          <a:p>
            <a:endParaRPr lang="tr-TR" dirty="0" smtClean="0"/>
          </a:p>
          <a:p>
            <a:r>
              <a:rPr lang="tr-TR" dirty="0" smtClean="0"/>
              <a:t>Travma sonrası oluşabilecek korku duygusunun yanında,</a:t>
            </a:r>
          </a:p>
          <a:p>
            <a:endParaRPr lang="tr-TR" dirty="0" smtClean="0"/>
          </a:p>
          <a:p>
            <a:r>
              <a:rPr lang="tr-TR" dirty="0" smtClean="0"/>
              <a:t>Aslında bizi daha çok etkileyen ve daha uzun süreli olan kaygılı düşünceler ve bu düşüncelerin bedenimizde oluşturduğu tepkilerdir.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8910-F52B-418E-AAF6-A521D8D44B78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92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TRAVMA SONRASI TEPKİLER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664036" y="1628800"/>
            <a:ext cx="3754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İlk Aşama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23518" y="2636912"/>
            <a:ext cx="84355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Anormal bir duruma karşı verilen anormal tepkiler, </a:t>
            </a:r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doğaldır.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6128-A59A-4640-B7A0-2893ED99B2BF}" type="datetime1">
              <a:rPr lang="tr-TR" smtClean="0"/>
              <a:t>01.10.2020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7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ZORLAYICI YAŞAM OLAYLARI SONRASINDA OLUŞABİLECEK TEPKİLER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Sürekli tedirgin ve panik olma</a:t>
            </a:r>
          </a:p>
          <a:p>
            <a:r>
              <a:rPr lang="tr-TR" dirty="0" smtClean="0"/>
              <a:t>Güvensiz hissetme</a:t>
            </a:r>
          </a:p>
          <a:p>
            <a:r>
              <a:rPr lang="tr-TR" dirty="0" smtClean="0"/>
              <a:t>Değersiz hissetme</a:t>
            </a:r>
          </a:p>
          <a:p>
            <a:r>
              <a:rPr lang="tr-TR" dirty="0" smtClean="0"/>
              <a:t>Öfke, gerginlik, huzursuzluk</a:t>
            </a:r>
          </a:p>
          <a:p>
            <a:r>
              <a:rPr lang="tr-TR" dirty="0" smtClean="0"/>
              <a:t>Kendisine ve çevresine zarar geleceğini düşünme</a:t>
            </a:r>
          </a:p>
          <a:p>
            <a:r>
              <a:rPr lang="tr-TR" dirty="0" smtClean="0"/>
              <a:t>Sürekli üzüntü hali</a:t>
            </a:r>
          </a:p>
          <a:p>
            <a:r>
              <a:rPr lang="tr-TR" dirty="0" smtClean="0"/>
              <a:t>Aşırı umursamazlık</a:t>
            </a:r>
          </a:p>
          <a:p>
            <a:r>
              <a:rPr lang="tr-TR" dirty="0" smtClean="0"/>
              <a:t>Umutsuzluk, çaresizlik</a:t>
            </a:r>
          </a:p>
          <a:p>
            <a:r>
              <a:rPr lang="tr-TR" dirty="0" smtClean="0"/>
              <a:t>Anlaşılmadığını düşünme/hissetme</a:t>
            </a:r>
          </a:p>
          <a:p>
            <a:r>
              <a:rPr lang="tr-TR" dirty="0" smtClean="0"/>
              <a:t>İçe kapanma</a:t>
            </a:r>
          </a:p>
          <a:p>
            <a:r>
              <a:rPr lang="tr-TR" dirty="0" smtClean="0"/>
              <a:t>Takıntılı hale gelme</a:t>
            </a:r>
          </a:p>
          <a:p>
            <a:r>
              <a:rPr lang="tr-TR" dirty="0" smtClean="0"/>
              <a:t>Günlük aktivitelerden zevk almama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143E-D4FB-4706-962F-BAEE9D6DBAD4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7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Anlamsızlık</a:t>
            </a:r>
          </a:p>
          <a:p>
            <a:r>
              <a:rPr lang="tr-TR" dirty="0" smtClean="0"/>
              <a:t>Karar vermede güçlük</a:t>
            </a:r>
          </a:p>
          <a:p>
            <a:r>
              <a:rPr lang="tr-TR" dirty="0" smtClean="0"/>
              <a:t>Dikkati toparlayamama</a:t>
            </a:r>
          </a:p>
          <a:p>
            <a:r>
              <a:rPr lang="tr-TR" dirty="0" smtClean="0"/>
              <a:t>Akıl karışıklığı yaşadığını düşünme</a:t>
            </a:r>
          </a:p>
          <a:p>
            <a:r>
              <a:rPr lang="tr-TR" dirty="0" smtClean="0"/>
              <a:t>İştah bozuklukları</a:t>
            </a:r>
          </a:p>
          <a:p>
            <a:r>
              <a:rPr lang="tr-TR" dirty="0" smtClean="0"/>
              <a:t>Yorgunluk, bitkinlik</a:t>
            </a:r>
          </a:p>
          <a:p>
            <a:r>
              <a:rPr lang="tr-TR" dirty="0" smtClean="0"/>
              <a:t>Uykusuzluk, geceleri uyanma</a:t>
            </a:r>
          </a:p>
          <a:p>
            <a:r>
              <a:rPr lang="tr-TR" dirty="0" smtClean="0"/>
              <a:t>Terleme, titreme, ürperme</a:t>
            </a:r>
          </a:p>
          <a:p>
            <a:r>
              <a:rPr lang="tr-TR" dirty="0" smtClean="0"/>
              <a:t>Vücuttaki kasların sürekli gergin olması</a:t>
            </a:r>
          </a:p>
          <a:p>
            <a:r>
              <a:rPr lang="tr-TR" dirty="0"/>
              <a:t>Baş, karın, mide, boyun vb. fiziksel kaynağı olmayan ağrılar</a:t>
            </a:r>
          </a:p>
          <a:p>
            <a:endParaRPr lang="tr-TR" dirty="0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ZORLAYICI YAŞAM OLAYLARI SONRASINDA OLUŞABİLECEK TEPKİLER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515" y="1916832"/>
            <a:ext cx="3147216" cy="2520280"/>
          </a:xfrm>
          <a:prstGeom prst="rect">
            <a:avLst/>
          </a:prstGeom>
        </p:spPr>
      </p:pic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B70-DB76-456C-88B9-CB7D70B9D4D1}" type="datetime1">
              <a:rPr lang="tr-TR" smtClean="0"/>
              <a:t>01.10.2020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7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TRAVMA SONRASI TEPKİLER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Az önce de bahsettiğimiz gibi,</a:t>
            </a:r>
          </a:p>
          <a:p>
            <a:endParaRPr lang="tr-TR" dirty="0" smtClean="0"/>
          </a:p>
          <a:p>
            <a:r>
              <a:rPr lang="tr-TR" dirty="0" smtClean="0"/>
              <a:t>Burada bahsedilen tüm tepkiler zorlayıcı yaşam olayları sonrasında ortaya çıkıyorsa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doğaldır.</a:t>
            </a:r>
          </a:p>
          <a:p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dirty="0" smtClean="0"/>
              <a:t>Bir ya da birkaç belirtinin sizde bulunuyor olması, hepimiz gibi sizin de içinde bulunulan süreçte zorluklar yaşayabileceğiniz anlamına gelmektedir.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56D3-0372-4A3C-99DC-2DDF6C6F3172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6300-6D31-4DC3-AA2C-425B8DE5AF8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675</Words>
  <Application>Microsoft Office PowerPoint</Application>
  <PresentationFormat>Ekran Gösterisi (4:3)</PresentationFormat>
  <Paragraphs>130</Paragraphs>
  <Slides>13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Kent</vt:lpstr>
      <vt:lpstr>PSİKOLOJİK SAĞLAMLIK </vt:lpstr>
      <vt:lpstr>TRAVMA KAVRAMI</vt:lpstr>
      <vt:lpstr>KORKU VE KAYGI</vt:lpstr>
      <vt:lpstr>KORKU VE KAYGI</vt:lpstr>
      <vt:lpstr>TRAVMA SONRASI TEPKİLER</vt:lpstr>
      <vt:lpstr>TRAVMA SONRASI TEPKİLER</vt:lpstr>
      <vt:lpstr>ZORLAYICI YAŞAM OLAYLARI SONRASINDA OLUŞABİLECEK TEPKİLER</vt:lpstr>
      <vt:lpstr>ZORLAYICI YAŞAM OLAYLARI SONRASINDA OLUŞABİLECEK TEPKİLER</vt:lpstr>
      <vt:lpstr>TRAVMA SONRASI TEPKİLER</vt:lpstr>
      <vt:lpstr>ÇÖZÜM?</vt:lpstr>
      <vt:lpstr>ÇÖZÜM?</vt:lpstr>
      <vt:lpstr>ÇÖZÜM?</vt:lpstr>
      <vt:lpstr>NE ZAMAN UZMANA BAŞVURMALIYIM?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PSİKOLOJİK SAĞLAMLIK</dc:title>
  <dc:creator>vildan</dc:creator>
  <cp:lastModifiedBy>user</cp:lastModifiedBy>
  <cp:revision>13</cp:revision>
  <dcterms:created xsi:type="dcterms:W3CDTF">2020-08-31T07:50:04Z</dcterms:created>
  <dcterms:modified xsi:type="dcterms:W3CDTF">2020-10-01T09:12:56Z</dcterms:modified>
</cp:coreProperties>
</file>