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png" ContentType="image/png"/>
  <Override PartName="/ppt/slides/slide4.xml" ContentType="application/vnd.openxmlformats-officedocument.presentationml.slide+xml"/>
  <Override PartName="/ppt/slides/slide5.xml" ContentType="application/vnd.openxmlformats-officedocument.presentationml.slide+xml"/>
  <Default Extension="jpg" ContentType="image/jpg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</p:sldIdLst>
  <p:sldSz cx="18288000" cy="10287000"/>
  <p:notesSz cx="18288000" cy="10287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F7F5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1028700" y="2397940"/>
            <a:ext cx="12334875" cy="5219700"/>
          </a:xfrm>
          <a:custGeom>
            <a:avLst/>
            <a:gdLst/>
            <a:ahLst/>
            <a:cxnLst/>
            <a:rect l="l" t="t" r="r" b="b"/>
            <a:pathLst>
              <a:path w="12334875" h="5219700">
                <a:moveTo>
                  <a:pt x="12334874" y="5219699"/>
                </a:moveTo>
                <a:lnTo>
                  <a:pt x="0" y="5219699"/>
                </a:lnTo>
                <a:lnTo>
                  <a:pt x="0" y="0"/>
                </a:lnTo>
                <a:lnTo>
                  <a:pt x="12334874" y="0"/>
                </a:lnTo>
                <a:lnTo>
                  <a:pt x="12334874" y="5219699"/>
                </a:lnTo>
                <a:close/>
              </a:path>
            </a:pathLst>
          </a:custGeom>
          <a:solidFill>
            <a:srgbClr val="FFE36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1919801" y="952846"/>
            <a:ext cx="9723755" cy="2186940"/>
          </a:xfrm>
          <a:custGeom>
            <a:avLst/>
            <a:gdLst/>
            <a:ahLst/>
            <a:cxnLst/>
            <a:rect l="l" t="t" r="r" b="b"/>
            <a:pathLst>
              <a:path w="9723755" h="2186940">
                <a:moveTo>
                  <a:pt x="9201392" y="2186782"/>
                </a:moveTo>
                <a:lnTo>
                  <a:pt x="292364" y="1748265"/>
                </a:lnTo>
                <a:lnTo>
                  <a:pt x="0" y="338602"/>
                </a:lnTo>
                <a:lnTo>
                  <a:pt x="9723379" y="0"/>
                </a:lnTo>
                <a:lnTo>
                  <a:pt x="9201392" y="2186782"/>
                </a:lnTo>
                <a:close/>
              </a:path>
            </a:pathLst>
          </a:custGeom>
          <a:solidFill>
            <a:srgbClr val="F5813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621438" y="1306279"/>
            <a:ext cx="13045123" cy="10750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D3FA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FFE36D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F7F5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FFE36D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1248646" y="1793695"/>
            <a:ext cx="6608445" cy="5511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FFE36D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F7F5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476250" y="476250"/>
            <a:ext cx="6000750" cy="1019175"/>
          </a:xfrm>
          <a:custGeom>
            <a:avLst/>
            <a:gdLst/>
            <a:ahLst/>
            <a:cxnLst/>
            <a:rect l="l" t="t" r="r" b="b"/>
            <a:pathLst>
              <a:path w="6000750" h="1019175">
                <a:moveTo>
                  <a:pt x="6000749" y="1019174"/>
                </a:moveTo>
                <a:lnTo>
                  <a:pt x="0" y="1019174"/>
                </a:lnTo>
                <a:lnTo>
                  <a:pt x="0" y="0"/>
                </a:lnTo>
                <a:lnTo>
                  <a:pt x="6000749" y="0"/>
                </a:lnTo>
                <a:lnTo>
                  <a:pt x="6000749" y="1019174"/>
                </a:lnTo>
                <a:close/>
              </a:path>
            </a:pathLst>
          </a:custGeom>
          <a:solidFill>
            <a:srgbClr val="2E375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6225" y="476251"/>
            <a:ext cx="17735550" cy="1019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rgbClr val="FFE36D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96546" y="2876391"/>
            <a:ext cx="16294907" cy="3302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jpg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jpg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jpg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jpg"/></Relationships>
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jpg"/></Relationships>
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2.jpg"/></Relationships>
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3.jpg"/></Relationships>
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4.jpg"/></Relationships>
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5.jpg"/></Relationships>
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6.jp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7.jpg"/></Relationships>
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8.jpg"/></Relationships>

</file>

<file path=ppt/slides/_rels/slide2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9.jpg"/></Relationships>

</file>

<file path=ppt/slides/_rels/slide2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0.jpg"/></Relationships>

</file>

<file path=ppt/slides/_rels/slide2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1.jpg"/></Relationships>

</file>

<file path=ppt/slides/_rels/slide2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2.jpg"/></Relationships>

</file>

<file path=ppt/slides/_rels/slide2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3.jpg"/></Relationships>

</file>

<file path=ppt/slides/_rels/slide2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4.jpg"/></Relationships>

</file>

<file path=ppt/slides/_rels/slide2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5.jpg"/></Relationships>

</file>

<file path=ppt/slides/_rels/slide2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6.jp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
</file>

<file path=ppt/slides/_rels/slide3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7.jpg"/></Relationships>

</file>

<file path=ppt/slides/_rels/slide3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8.jpg"/></Relationships>

</file>

<file path=ppt/slides/_rels/slide3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9.jpg"/></Relationships>

</file>

<file path=ppt/slides/_rels/slide3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0.pn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g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g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D3FAFF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/>
          <p:cNvGrpSpPr/>
          <p:nvPr/>
        </p:nvGrpSpPr>
        <p:grpSpPr>
          <a:xfrm>
            <a:off x="5809472" y="1080348"/>
            <a:ext cx="11707495" cy="4227830"/>
            <a:chOff x="5809472" y="1080348"/>
            <a:chExt cx="11707495" cy="4227830"/>
          </a:xfrm>
        </p:grpSpPr>
        <p:sp>
          <p:nvSpPr>
            <p:cNvPr id="4" name="object 4"/>
            <p:cNvSpPr/>
            <p:nvPr/>
          </p:nvSpPr>
          <p:spPr>
            <a:xfrm>
              <a:off x="6225533" y="1080348"/>
              <a:ext cx="11290935" cy="3653790"/>
            </a:xfrm>
            <a:custGeom>
              <a:avLst/>
              <a:gdLst/>
              <a:ahLst/>
              <a:cxnLst/>
              <a:rect l="l" t="t" r="r" b="b"/>
              <a:pathLst>
                <a:path w="11290935" h="3653790">
                  <a:moveTo>
                    <a:pt x="657538" y="3357750"/>
                  </a:moveTo>
                  <a:lnTo>
                    <a:pt x="611504" y="3355314"/>
                  </a:lnTo>
                  <a:lnTo>
                    <a:pt x="0" y="351680"/>
                  </a:lnTo>
                  <a:lnTo>
                    <a:pt x="11290888" y="0"/>
                  </a:lnTo>
                  <a:lnTo>
                    <a:pt x="10404528" y="3653733"/>
                  </a:lnTo>
                  <a:lnTo>
                    <a:pt x="657538" y="3357750"/>
                  </a:lnTo>
                  <a:close/>
                </a:path>
              </a:pathLst>
            </a:custGeom>
            <a:solidFill>
              <a:srgbClr val="2E375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5809472" y="1654196"/>
              <a:ext cx="11290935" cy="3653790"/>
            </a:xfrm>
            <a:custGeom>
              <a:avLst/>
              <a:gdLst/>
              <a:ahLst/>
              <a:cxnLst/>
              <a:rect l="l" t="t" r="r" b="b"/>
              <a:pathLst>
                <a:path w="11290935" h="3653790">
                  <a:moveTo>
                    <a:pt x="657565" y="3357751"/>
                  </a:moveTo>
                  <a:lnTo>
                    <a:pt x="611504" y="3355314"/>
                  </a:lnTo>
                  <a:lnTo>
                    <a:pt x="0" y="351681"/>
                  </a:lnTo>
                  <a:lnTo>
                    <a:pt x="11290889" y="0"/>
                  </a:lnTo>
                  <a:lnTo>
                    <a:pt x="10404528" y="3653734"/>
                  </a:lnTo>
                  <a:lnTo>
                    <a:pt x="657565" y="3357751"/>
                  </a:lnTo>
                  <a:close/>
                </a:path>
              </a:pathLst>
            </a:custGeom>
            <a:solidFill>
              <a:srgbClr val="FF8233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/>
          <p:nvPr/>
        </p:nvSpPr>
        <p:spPr>
          <a:xfrm>
            <a:off x="7233753" y="1935322"/>
            <a:ext cx="8702040" cy="2919095"/>
          </a:xfrm>
          <a:prstGeom prst="rect">
            <a:avLst/>
          </a:prstGeom>
        </p:spPr>
        <p:txBody>
          <a:bodyPr wrap="square" lIns="0" tIns="128905" rIns="0" bIns="0" rtlCol="0" vert="horz">
            <a:spAutoFit/>
          </a:bodyPr>
          <a:lstStyle/>
          <a:p>
            <a:pPr algn="ctr" marL="12700" marR="5080">
              <a:lnSpc>
                <a:spcPts val="5480"/>
              </a:lnSpc>
              <a:spcBef>
                <a:spcPts val="1015"/>
              </a:spcBef>
            </a:pPr>
            <a:r>
              <a:rPr dirty="0" sz="5300" spc="175" b="1">
                <a:solidFill>
                  <a:srgbClr val="F7F5E9"/>
                </a:solidFill>
                <a:latin typeface="Arial"/>
                <a:cs typeface="Arial"/>
              </a:rPr>
              <a:t>KADINA</a:t>
            </a:r>
            <a:r>
              <a:rPr dirty="0" sz="5300" spc="10" b="1">
                <a:solidFill>
                  <a:srgbClr val="F7F5E9"/>
                </a:solidFill>
                <a:latin typeface="Arial"/>
                <a:cs typeface="Arial"/>
              </a:rPr>
              <a:t> </a:t>
            </a:r>
            <a:r>
              <a:rPr dirty="0" sz="5300" spc="-15" b="1">
                <a:solidFill>
                  <a:srgbClr val="F7F5E9"/>
                </a:solidFill>
                <a:latin typeface="Arial"/>
                <a:cs typeface="Arial"/>
              </a:rPr>
              <a:t>YÖNELİK</a:t>
            </a:r>
            <a:r>
              <a:rPr dirty="0" sz="5300" spc="10" b="1">
                <a:solidFill>
                  <a:srgbClr val="F7F5E9"/>
                </a:solidFill>
                <a:latin typeface="Arial"/>
                <a:cs typeface="Arial"/>
              </a:rPr>
              <a:t> </a:t>
            </a:r>
            <a:r>
              <a:rPr dirty="0" sz="5300" spc="105" b="1">
                <a:solidFill>
                  <a:srgbClr val="F7F5E9"/>
                </a:solidFill>
                <a:latin typeface="Arial"/>
                <a:cs typeface="Arial"/>
              </a:rPr>
              <a:t>ŞİDDET </a:t>
            </a:r>
            <a:r>
              <a:rPr dirty="0" sz="5300" spc="-1460" b="1">
                <a:solidFill>
                  <a:srgbClr val="F7F5E9"/>
                </a:solidFill>
                <a:latin typeface="Arial"/>
                <a:cs typeface="Arial"/>
              </a:rPr>
              <a:t> </a:t>
            </a:r>
            <a:r>
              <a:rPr dirty="0" sz="5300" spc="25" b="1">
                <a:solidFill>
                  <a:srgbClr val="F7F5E9"/>
                </a:solidFill>
                <a:latin typeface="Arial"/>
                <a:cs typeface="Arial"/>
              </a:rPr>
              <a:t>ALGISI</a:t>
            </a:r>
            <a:r>
              <a:rPr dirty="0" sz="5300" spc="35" b="1">
                <a:solidFill>
                  <a:srgbClr val="F7F5E9"/>
                </a:solidFill>
                <a:latin typeface="Arial"/>
                <a:cs typeface="Arial"/>
              </a:rPr>
              <a:t> </a:t>
            </a:r>
            <a:r>
              <a:rPr dirty="0" sz="5300" spc="65" b="1">
                <a:solidFill>
                  <a:srgbClr val="F7F5E9"/>
                </a:solidFill>
                <a:latin typeface="Arial"/>
                <a:cs typeface="Arial"/>
              </a:rPr>
              <a:t>ANKETİ </a:t>
            </a:r>
            <a:r>
              <a:rPr dirty="0" sz="5300" spc="70" b="1">
                <a:solidFill>
                  <a:srgbClr val="F7F5E9"/>
                </a:solidFill>
                <a:latin typeface="Arial"/>
                <a:cs typeface="Arial"/>
              </a:rPr>
              <a:t> </a:t>
            </a:r>
            <a:r>
              <a:rPr dirty="0" sz="5300" spc="-30" b="1">
                <a:solidFill>
                  <a:srgbClr val="F7F5E9"/>
                </a:solidFill>
                <a:latin typeface="Arial"/>
                <a:cs typeface="Arial"/>
              </a:rPr>
              <a:t>DEĞERLENDİRME </a:t>
            </a:r>
            <a:r>
              <a:rPr dirty="0" sz="5300" spc="-25" b="1">
                <a:solidFill>
                  <a:srgbClr val="F7F5E9"/>
                </a:solidFill>
                <a:latin typeface="Arial"/>
                <a:cs typeface="Arial"/>
              </a:rPr>
              <a:t> </a:t>
            </a:r>
            <a:r>
              <a:rPr dirty="0" sz="5300" spc="55" b="1">
                <a:solidFill>
                  <a:srgbClr val="F7F5E9"/>
                </a:solidFill>
                <a:latin typeface="Arial"/>
                <a:cs typeface="Arial"/>
              </a:rPr>
              <a:t>RAPORU</a:t>
            </a:r>
            <a:endParaRPr sz="53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0889325" y="0"/>
            <a:ext cx="2706370" cy="944880"/>
          </a:xfrm>
          <a:custGeom>
            <a:avLst/>
            <a:gdLst/>
            <a:ahLst/>
            <a:cxnLst/>
            <a:rect l="l" t="t" r="r" b="b"/>
            <a:pathLst>
              <a:path w="2706369" h="944880">
                <a:moveTo>
                  <a:pt x="1443802" y="941886"/>
                </a:moveTo>
                <a:lnTo>
                  <a:pt x="1395257" y="944132"/>
                </a:lnTo>
                <a:lnTo>
                  <a:pt x="1347014" y="944761"/>
                </a:lnTo>
                <a:lnTo>
                  <a:pt x="1299100" y="943799"/>
                </a:lnTo>
                <a:lnTo>
                  <a:pt x="1251540" y="941267"/>
                </a:lnTo>
                <a:lnTo>
                  <a:pt x="1204362" y="937190"/>
                </a:lnTo>
                <a:lnTo>
                  <a:pt x="1157594" y="931591"/>
                </a:lnTo>
                <a:lnTo>
                  <a:pt x="1111260" y="924495"/>
                </a:lnTo>
                <a:lnTo>
                  <a:pt x="1065389" y="915925"/>
                </a:lnTo>
                <a:lnTo>
                  <a:pt x="1020007" y="905904"/>
                </a:lnTo>
                <a:lnTo>
                  <a:pt x="975140" y="894456"/>
                </a:lnTo>
                <a:lnTo>
                  <a:pt x="930816" y="881606"/>
                </a:lnTo>
                <a:lnTo>
                  <a:pt x="887062" y="867376"/>
                </a:lnTo>
                <a:lnTo>
                  <a:pt x="843903" y="851790"/>
                </a:lnTo>
                <a:lnTo>
                  <a:pt x="801368" y="834872"/>
                </a:lnTo>
                <a:lnTo>
                  <a:pt x="759482" y="816647"/>
                </a:lnTo>
                <a:lnTo>
                  <a:pt x="718273" y="797136"/>
                </a:lnTo>
                <a:lnTo>
                  <a:pt x="677767" y="776365"/>
                </a:lnTo>
                <a:lnTo>
                  <a:pt x="637991" y="754357"/>
                </a:lnTo>
                <a:lnTo>
                  <a:pt x="598972" y="731135"/>
                </a:lnTo>
                <a:lnTo>
                  <a:pt x="560736" y="706723"/>
                </a:lnTo>
                <a:lnTo>
                  <a:pt x="523311" y="681146"/>
                </a:lnTo>
                <a:lnTo>
                  <a:pt x="486723" y="654426"/>
                </a:lnTo>
                <a:lnTo>
                  <a:pt x="450999" y="626587"/>
                </a:lnTo>
                <a:lnTo>
                  <a:pt x="416165" y="597653"/>
                </a:lnTo>
                <a:lnTo>
                  <a:pt x="382250" y="567648"/>
                </a:lnTo>
                <a:lnTo>
                  <a:pt x="349278" y="536596"/>
                </a:lnTo>
                <a:lnTo>
                  <a:pt x="317278" y="504520"/>
                </a:lnTo>
                <a:lnTo>
                  <a:pt x="286275" y="471443"/>
                </a:lnTo>
                <a:lnTo>
                  <a:pt x="256297" y="437390"/>
                </a:lnTo>
                <a:lnTo>
                  <a:pt x="227370" y="402384"/>
                </a:lnTo>
                <a:lnTo>
                  <a:pt x="199522" y="366449"/>
                </a:lnTo>
                <a:lnTo>
                  <a:pt x="172778" y="329609"/>
                </a:lnTo>
                <a:lnTo>
                  <a:pt x="147167" y="291887"/>
                </a:lnTo>
                <a:lnTo>
                  <a:pt x="122713" y="253307"/>
                </a:lnTo>
                <a:lnTo>
                  <a:pt x="99446" y="213893"/>
                </a:lnTo>
                <a:lnTo>
                  <a:pt x="77390" y="173668"/>
                </a:lnTo>
                <a:lnTo>
                  <a:pt x="56573" y="132656"/>
                </a:lnTo>
                <a:lnTo>
                  <a:pt x="37022" y="90881"/>
                </a:lnTo>
                <a:lnTo>
                  <a:pt x="18763" y="48367"/>
                </a:lnTo>
                <a:lnTo>
                  <a:pt x="1823" y="5137"/>
                </a:lnTo>
                <a:lnTo>
                  <a:pt x="0" y="0"/>
                </a:lnTo>
                <a:lnTo>
                  <a:pt x="2706296" y="0"/>
                </a:lnTo>
                <a:lnTo>
                  <a:pt x="2686401" y="51184"/>
                </a:lnTo>
                <a:lnTo>
                  <a:pt x="2668254" y="93203"/>
                </a:lnTo>
                <a:lnTo>
                  <a:pt x="2648825" y="134543"/>
                </a:lnTo>
                <a:lnTo>
                  <a:pt x="2628140" y="175177"/>
                </a:lnTo>
                <a:lnTo>
                  <a:pt x="2606222" y="215078"/>
                </a:lnTo>
                <a:lnTo>
                  <a:pt x="2583093" y="254219"/>
                </a:lnTo>
                <a:lnTo>
                  <a:pt x="2558779" y="292573"/>
                </a:lnTo>
                <a:lnTo>
                  <a:pt x="2533302" y="330114"/>
                </a:lnTo>
                <a:lnTo>
                  <a:pt x="2506686" y="366815"/>
                </a:lnTo>
                <a:lnTo>
                  <a:pt x="2478954" y="402648"/>
                </a:lnTo>
                <a:lnTo>
                  <a:pt x="2450131" y="437587"/>
                </a:lnTo>
                <a:lnTo>
                  <a:pt x="2420240" y="471605"/>
                </a:lnTo>
                <a:lnTo>
                  <a:pt x="2389305" y="504675"/>
                </a:lnTo>
                <a:lnTo>
                  <a:pt x="2357348" y="536771"/>
                </a:lnTo>
                <a:lnTo>
                  <a:pt x="2324394" y="567865"/>
                </a:lnTo>
                <a:lnTo>
                  <a:pt x="2290467" y="597930"/>
                </a:lnTo>
                <a:lnTo>
                  <a:pt x="2255589" y="626940"/>
                </a:lnTo>
                <a:lnTo>
                  <a:pt x="2219785" y="654868"/>
                </a:lnTo>
                <a:lnTo>
                  <a:pt x="2183079" y="681687"/>
                </a:lnTo>
                <a:lnTo>
                  <a:pt x="2145493" y="707370"/>
                </a:lnTo>
                <a:lnTo>
                  <a:pt x="2107051" y="731890"/>
                </a:lnTo>
                <a:lnTo>
                  <a:pt x="2067777" y="755220"/>
                </a:lnTo>
                <a:lnTo>
                  <a:pt x="2027695" y="777334"/>
                </a:lnTo>
                <a:lnTo>
                  <a:pt x="1986828" y="798205"/>
                </a:lnTo>
                <a:lnTo>
                  <a:pt x="1945200" y="817805"/>
                </a:lnTo>
                <a:lnTo>
                  <a:pt x="1902834" y="836108"/>
                </a:lnTo>
                <a:lnTo>
                  <a:pt x="1859754" y="853087"/>
                </a:lnTo>
                <a:lnTo>
                  <a:pt x="1815984" y="868715"/>
                </a:lnTo>
                <a:lnTo>
                  <a:pt x="1771547" y="882966"/>
                </a:lnTo>
                <a:lnTo>
                  <a:pt x="1726467" y="895812"/>
                </a:lnTo>
                <a:lnTo>
                  <a:pt x="1680767" y="907226"/>
                </a:lnTo>
                <a:lnTo>
                  <a:pt x="1634472" y="917182"/>
                </a:lnTo>
                <a:lnTo>
                  <a:pt x="1587604" y="925653"/>
                </a:lnTo>
                <a:lnTo>
                  <a:pt x="1540187" y="932612"/>
                </a:lnTo>
                <a:lnTo>
                  <a:pt x="1492245" y="938031"/>
                </a:lnTo>
                <a:lnTo>
                  <a:pt x="1443802" y="941886"/>
                </a:lnTo>
                <a:close/>
              </a:path>
            </a:pathLst>
          </a:custGeom>
          <a:solidFill>
            <a:srgbClr val="FDAF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0" y="5342247"/>
            <a:ext cx="1599565" cy="2752725"/>
          </a:xfrm>
          <a:custGeom>
            <a:avLst/>
            <a:gdLst/>
            <a:ahLst/>
            <a:cxnLst/>
            <a:rect l="l" t="t" r="r" b="b"/>
            <a:pathLst>
              <a:path w="1599565" h="2752725">
                <a:moveTo>
                  <a:pt x="982719" y="2583588"/>
                </a:moveTo>
                <a:lnTo>
                  <a:pt x="0" y="2752535"/>
                </a:lnTo>
                <a:lnTo>
                  <a:pt x="0" y="412498"/>
                </a:lnTo>
                <a:lnTo>
                  <a:pt x="394902" y="36736"/>
                </a:lnTo>
                <a:lnTo>
                  <a:pt x="983571" y="0"/>
                </a:lnTo>
                <a:lnTo>
                  <a:pt x="1599289" y="1103947"/>
                </a:lnTo>
                <a:lnTo>
                  <a:pt x="982719" y="2583588"/>
                </a:lnTo>
                <a:close/>
              </a:path>
            </a:pathLst>
          </a:custGeom>
          <a:solidFill>
            <a:srgbClr val="FDAF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6589438" y="6096872"/>
            <a:ext cx="1698625" cy="3187700"/>
          </a:xfrm>
          <a:custGeom>
            <a:avLst/>
            <a:gdLst/>
            <a:ahLst/>
            <a:cxnLst/>
            <a:rect l="l" t="t" r="r" b="b"/>
            <a:pathLst>
              <a:path w="1698625" h="3187700">
                <a:moveTo>
                  <a:pt x="1698562" y="2777177"/>
                </a:moveTo>
                <a:lnTo>
                  <a:pt x="1039415" y="3187434"/>
                </a:lnTo>
                <a:lnTo>
                  <a:pt x="392276" y="2541138"/>
                </a:lnTo>
                <a:lnTo>
                  <a:pt x="0" y="1680796"/>
                </a:lnTo>
                <a:lnTo>
                  <a:pt x="698193" y="198185"/>
                </a:lnTo>
                <a:lnTo>
                  <a:pt x="1698562" y="0"/>
                </a:lnTo>
                <a:lnTo>
                  <a:pt x="1698562" y="2777177"/>
                </a:lnTo>
                <a:close/>
              </a:path>
            </a:pathLst>
          </a:custGeom>
          <a:solidFill>
            <a:srgbClr val="2BA8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90827" y="81158"/>
            <a:ext cx="2349500" cy="2853690"/>
          </a:xfrm>
          <a:custGeom>
            <a:avLst/>
            <a:gdLst/>
            <a:ahLst/>
            <a:cxnLst/>
            <a:rect l="l" t="t" r="r" b="b"/>
            <a:pathLst>
              <a:path w="2349500" h="2853690">
                <a:moveTo>
                  <a:pt x="0" y="1452601"/>
                </a:moveTo>
                <a:lnTo>
                  <a:pt x="2349462" y="0"/>
                </a:lnTo>
                <a:lnTo>
                  <a:pt x="865982" y="2853256"/>
                </a:lnTo>
                <a:lnTo>
                  <a:pt x="0" y="1452601"/>
                </a:lnTo>
                <a:close/>
              </a:path>
            </a:pathLst>
          </a:custGeom>
          <a:solidFill>
            <a:srgbClr val="2BA8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1803244" y="8999032"/>
            <a:ext cx="2867660" cy="1288415"/>
          </a:xfrm>
          <a:custGeom>
            <a:avLst/>
            <a:gdLst/>
            <a:ahLst/>
            <a:cxnLst/>
            <a:rect l="l" t="t" r="r" b="b"/>
            <a:pathLst>
              <a:path w="2867659" h="1288415">
                <a:moveTo>
                  <a:pt x="1433864" y="0"/>
                </a:moveTo>
                <a:lnTo>
                  <a:pt x="1482454" y="805"/>
                </a:lnTo>
                <a:lnTo>
                  <a:pt x="1530641" y="3205"/>
                </a:lnTo>
                <a:lnTo>
                  <a:pt x="1578401" y="7173"/>
                </a:lnTo>
                <a:lnTo>
                  <a:pt x="1625707" y="12686"/>
                </a:lnTo>
                <a:lnTo>
                  <a:pt x="1672536" y="19716"/>
                </a:lnTo>
                <a:lnTo>
                  <a:pt x="1718861" y="28239"/>
                </a:lnTo>
                <a:lnTo>
                  <a:pt x="1764658" y="38230"/>
                </a:lnTo>
                <a:lnTo>
                  <a:pt x="1809901" y="49663"/>
                </a:lnTo>
                <a:lnTo>
                  <a:pt x="1854564" y="62513"/>
                </a:lnTo>
                <a:lnTo>
                  <a:pt x="1898624" y="76754"/>
                </a:lnTo>
                <a:lnTo>
                  <a:pt x="1942054" y="92362"/>
                </a:lnTo>
                <a:lnTo>
                  <a:pt x="1984829" y="109310"/>
                </a:lnTo>
                <a:lnTo>
                  <a:pt x="2026923" y="127574"/>
                </a:lnTo>
                <a:lnTo>
                  <a:pt x="2068313" y="147128"/>
                </a:lnTo>
                <a:lnTo>
                  <a:pt x="2108972" y="167947"/>
                </a:lnTo>
                <a:lnTo>
                  <a:pt x="2148876" y="190006"/>
                </a:lnTo>
                <a:lnTo>
                  <a:pt x="2187998" y="213279"/>
                </a:lnTo>
                <a:lnTo>
                  <a:pt x="2226314" y="237741"/>
                </a:lnTo>
                <a:lnTo>
                  <a:pt x="2263798" y="263366"/>
                </a:lnTo>
                <a:lnTo>
                  <a:pt x="2300426" y="290130"/>
                </a:lnTo>
                <a:lnTo>
                  <a:pt x="2336172" y="318006"/>
                </a:lnTo>
                <a:lnTo>
                  <a:pt x="2371011" y="346970"/>
                </a:lnTo>
                <a:lnTo>
                  <a:pt x="2404917" y="376996"/>
                </a:lnTo>
                <a:lnTo>
                  <a:pt x="2437865" y="408060"/>
                </a:lnTo>
                <a:lnTo>
                  <a:pt x="2469831" y="440134"/>
                </a:lnTo>
                <a:lnTo>
                  <a:pt x="2500788" y="473195"/>
                </a:lnTo>
                <a:lnTo>
                  <a:pt x="2530712" y="507217"/>
                </a:lnTo>
                <a:lnTo>
                  <a:pt x="2559577" y="542174"/>
                </a:lnTo>
                <a:lnTo>
                  <a:pt x="2587359" y="578042"/>
                </a:lnTo>
                <a:lnTo>
                  <a:pt x="2614031" y="614795"/>
                </a:lnTo>
                <a:lnTo>
                  <a:pt x="2639569" y="652407"/>
                </a:lnTo>
                <a:lnTo>
                  <a:pt x="2663947" y="690853"/>
                </a:lnTo>
                <a:lnTo>
                  <a:pt x="2687140" y="730108"/>
                </a:lnTo>
                <a:lnTo>
                  <a:pt x="2709123" y="770147"/>
                </a:lnTo>
                <a:lnTo>
                  <a:pt x="2729871" y="810944"/>
                </a:lnTo>
                <a:lnTo>
                  <a:pt x="2749358" y="852474"/>
                </a:lnTo>
                <a:lnTo>
                  <a:pt x="2767560" y="894712"/>
                </a:lnTo>
                <a:lnTo>
                  <a:pt x="2784450" y="937632"/>
                </a:lnTo>
                <a:lnTo>
                  <a:pt x="2800004" y="981208"/>
                </a:lnTo>
                <a:lnTo>
                  <a:pt x="2814197" y="1025417"/>
                </a:lnTo>
                <a:lnTo>
                  <a:pt x="2827003" y="1070231"/>
                </a:lnTo>
                <a:lnTo>
                  <a:pt x="2838396" y="1115627"/>
                </a:lnTo>
                <a:lnTo>
                  <a:pt x="2848353" y="1161578"/>
                </a:lnTo>
                <a:lnTo>
                  <a:pt x="2856847" y="1208059"/>
                </a:lnTo>
                <a:lnTo>
                  <a:pt x="2863853" y="1255046"/>
                </a:lnTo>
                <a:lnTo>
                  <a:pt x="2867663" y="1287967"/>
                </a:lnTo>
                <a:lnTo>
                  <a:pt x="0" y="1287967"/>
                </a:lnTo>
                <a:lnTo>
                  <a:pt x="10817" y="1208059"/>
                </a:lnTo>
                <a:lnTo>
                  <a:pt x="19311" y="1161578"/>
                </a:lnTo>
                <a:lnTo>
                  <a:pt x="29269" y="1115627"/>
                </a:lnTo>
                <a:lnTo>
                  <a:pt x="40664" y="1070231"/>
                </a:lnTo>
                <a:lnTo>
                  <a:pt x="53470" y="1025417"/>
                </a:lnTo>
                <a:lnTo>
                  <a:pt x="67664" y="981208"/>
                </a:lnTo>
                <a:lnTo>
                  <a:pt x="83220" y="937632"/>
                </a:lnTo>
                <a:lnTo>
                  <a:pt x="100112" y="894712"/>
                </a:lnTo>
                <a:lnTo>
                  <a:pt x="118315" y="852474"/>
                </a:lnTo>
                <a:lnTo>
                  <a:pt x="137803" y="810944"/>
                </a:lnTo>
                <a:lnTo>
                  <a:pt x="158553" y="770147"/>
                </a:lnTo>
                <a:lnTo>
                  <a:pt x="180538" y="730108"/>
                </a:lnTo>
                <a:lnTo>
                  <a:pt x="203733" y="690853"/>
                </a:lnTo>
                <a:lnTo>
                  <a:pt x="228113" y="652407"/>
                </a:lnTo>
                <a:lnTo>
                  <a:pt x="253653" y="614795"/>
                </a:lnTo>
                <a:lnTo>
                  <a:pt x="280327" y="578042"/>
                </a:lnTo>
                <a:lnTo>
                  <a:pt x="308110" y="542174"/>
                </a:lnTo>
                <a:lnTo>
                  <a:pt x="336978" y="507217"/>
                </a:lnTo>
                <a:lnTo>
                  <a:pt x="366903" y="473195"/>
                </a:lnTo>
                <a:lnTo>
                  <a:pt x="397863" y="440134"/>
                </a:lnTo>
                <a:lnTo>
                  <a:pt x="429830" y="408060"/>
                </a:lnTo>
                <a:lnTo>
                  <a:pt x="462781" y="376996"/>
                </a:lnTo>
                <a:lnTo>
                  <a:pt x="496689" y="346970"/>
                </a:lnTo>
                <a:lnTo>
                  <a:pt x="531530" y="318006"/>
                </a:lnTo>
                <a:lnTo>
                  <a:pt x="567277" y="290130"/>
                </a:lnTo>
                <a:lnTo>
                  <a:pt x="603907" y="263366"/>
                </a:lnTo>
                <a:lnTo>
                  <a:pt x="641394" y="237741"/>
                </a:lnTo>
                <a:lnTo>
                  <a:pt x="679712" y="213279"/>
                </a:lnTo>
                <a:lnTo>
                  <a:pt x="718836" y="190006"/>
                </a:lnTo>
                <a:lnTo>
                  <a:pt x="758741" y="167947"/>
                </a:lnTo>
                <a:lnTo>
                  <a:pt x="799402" y="147128"/>
                </a:lnTo>
                <a:lnTo>
                  <a:pt x="840793" y="127574"/>
                </a:lnTo>
                <a:lnTo>
                  <a:pt x="882889" y="109310"/>
                </a:lnTo>
                <a:lnTo>
                  <a:pt x="925666" y="92362"/>
                </a:lnTo>
                <a:lnTo>
                  <a:pt x="969097" y="76754"/>
                </a:lnTo>
                <a:lnTo>
                  <a:pt x="1013158" y="62513"/>
                </a:lnTo>
                <a:lnTo>
                  <a:pt x="1057822" y="49663"/>
                </a:lnTo>
                <a:lnTo>
                  <a:pt x="1103066" y="38230"/>
                </a:lnTo>
                <a:lnTo>
                  <a:pt x="1148864" y="28239"/>
                </a:lnTo>
                <a:lnTo>
                  <a:pt x="1195190" y="19716"/>
                </a:lnTo>
                <a:lnTo>
                  <a:pt x="1242019" y="12686"/>
                </a:lnTo>
                <a:lnTo>
                  <a:pt x="1289326" y="7173"/>
                </a:lnTo>
                <a:lnTo>
                  <a:pt x="1337087" y="3205"/>
                </a:lnTo>
                <a:lnTo>
                  <a:pt x="1385274" y="805"/>
                </a:lnTo>
                <a:lnTo>
                  <a:pt x="1433864" y="0"/>
                </a:lnTo>
                <a:close/>
              </a:path>
            </a:pathLst>
          </a:custGeom>
          <a:solidFill>
            <a:srgbClr val="FDAF7D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99257" y="663471"/>
            <a:ext cx="370649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195">
                <a:latin typeface="Trebuchet MS"/>
                <a:cs typeface="Trebuchet MS"/>
              </a:rPr>
              <a:t>ANKET</a:t>
            </a:r>
            <a:r>
              <a:rPr dirty="0" sz="3600" spc="-175">
                <a:latin typeface="Trebuchet MS"/>
                <a:cs typeface="Trebuchet MS"/>
              </a:rPr>
              <a:t> </a:t>
            </a:r>
            <a:r>
              <a:rPr dirty="0" sz="3600" spc="140">
                <a:latin typeface="Trebuchet MS"/>
                <a:cs typeface="Trebuchet MS"/>
              </a:rPr>
              <a:t>VERİLERİ</a:t>
            </a:r>
            <a:endParaRPr sz="3600">
              <a:latin typeface="Trebuchet MS"/>
              <a:cs typeface="Trebuchet MS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6250" y="1992656"/>
            <a:ext cx="17440274" cy="7096124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99257" y="663466"/>
            <a:ext cx="370649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195">
                <a:latin typeface="Trebuchet MS"/>
                <a:cs typeface="Trebuchet MS"/>
              </a:rPr>
              <a:t>ANKET</a:t>
            </a:r>
            <a:r>
              <a:rPr dirty="0" sz="3600" spc="-175">
                <a:latin typeface="Trebuchet MS"/>
                <a:cs typeface="Trebuchet MS"/>
              </a:rPr>
              <a:t> </a:t>
            </a:r>
            <a:r>
              <a:rPr dirty="0" sz="3600" spc="140">
                <a:latin typeface="Trebuchet MS"/>
                <a:cs typeface="Trebuchet MS"/>
              </a:rPr>
              <a:t>VERİLERİ</a:t>
            </a:r>
            <a:endParaRPr sz="3600">
              <a:latin typeface="Trebuchet MS"/>
              <a:cs typeface="Trebuchet MS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6250" y="1992652"/>
            <a:ext cx="17440274" cy="709612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99257" y="663466"/>
            <a:ext cx="370649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195">
                <a:latin typeface="Trebuchet MS"/>
                <a:cs typeface="Trebuchet MS"/>
              </a:rPr>
              <a:t>ANKET</a:t>
            </a:r>
            <a:r>
              <a:rPr dirty="0" sz="3600" spc="-175">
                <a:latin typeface="Trebuchet MS"/>
                <a:cs typeface="Trebuchet MS"/>
              </a:rPr>
              <a:t> </a:t>
            </a:r>
            <a:r>
              <a:rPr dirty="0" sz="3600" spc="140">
                <a:latin typeface="Trebuchet MS"/>
                <a:cs typeface="Trebuchet MS"/>
              </a:rPr>
              <a:t>VERİLERİ</a:t>
            </a:r>
            <a:endParaRPr sz="3600">
              <a:latin typeface="Trebuchet MS"/>
              <a:cs typeface="Trebuchet MS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6250" y="1992653"/>
            <a:ext cx="17440274" cy="7096124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99257" y="663468"/>
            <a:ext cx="370649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195">
                <a:latin typeface="Trebuchet MS"/>
                <a:cs typeface="Trebuchet MS"/>
              </a:rPr>
              <a:t>ANKET</a:t>
            </a:r>
            <a:r>
              <a:rPr dirty="0" sz="3600" spc="-175">
                <a:latin typeface="Trebuchet MS"/>
                <a:cs typeface="Trebuchet MS"/>
              </a:rPr>
              <a:t> </a:t>
            </a:r>
            <a:r>
              <a:rPr dirty="0" sz="3600" spc="140">
                <a:latin typeface="Trebuchet MS"/>
                <a:cs typeface="Trebuchet MS"/>
              </a:rPr>
              <a:t>VERİLERİ</a:t>
            </a:r>
            <a:endParaRPr sz="3600">
              <a:latin typeface="Trebuchet MS"/>
              <a:cs typeface="Trebuchet MS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6250" y="1992653"/>
            <a:ext cx="17440274" cy="7096124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99257" y="663464"/>
            <a:ext cx="370649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195">
                <a:latin typeface="Trebuchet MS"/>
                <a:cs typeface="Trebuchet MS"/>
              </a:rPr>
              <a:t>ANKET</a:t>
            </a:r>
            <a:r>
              <a:rPr dirty="0" sz="3600" spc="-175">
                <a:latin typeface="Trebuchet MS"/>
                <a:cs typeface="Trebuchet MS"/>
              </a:rPr>
              <a:t> </a:t>
            </a:r>
            <a:r>
              <a:rPr dirty="0" sz="3600" spc="140">
                <a:latin typeface="Trebuchet MS"/>
                <a:cs typeface="Trebuchet MS"/>
              </a:rPr>
              <a:t>VERİLERİ</a:t>
            </a:r>
            <a:endParaRPr sz="3600">
              <a:latin typeface="Trebuchet MS"/>
              <a:cs typeface="Trebuchet MS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6250" y="1992653"/>
            <a:ext cx="17440274" cy="7096124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99257" y="663471"/>
            <a:ext cx="370649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195">
                <a:latin typeface="Trebuchet MS"/>
                <a:cs typeface="Trebuchet MS"/>
              </a:rPr>
              <a:t>ANKET</a:t>
            </a:r>
            <a:r>
              <a:rPr dirty="0" sz="3600" spc="-175">
                <a:latin typeface="Trebuchet MS"/>
                <a:cs typeface="Trebuchet MS"/>
              </a:rPr>
              <a:t> </a:t>
            </a:r>
            <a:r>
              <a:rPr dirty="0" sz="3600" spc="140">
                <a:latin typeface="Trebuchet MS"/>
                <a:cs typeface="Trebuchet MS"/>
              </a:rPr>
              <a:t>VERİLERİ</a:t>
            </a:r>
            <a:endParaRPr sz="3600">
              <a:latin typeface="Trebuchet MS"/>
              <a:cs typeface="Trebuchet MS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6250" y="1992656"/>
            <a:ext cx="17440274" cy="7096124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99257" y="663466"/>
            <a:ext cx="370649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195">
                <a:latin typeface="Trebuchet MS"/>
                <a:cs typeface="Trebuchet MS"/>
              </a:rPr>
              <a:t>ANKET</a:t>
            </a:r>
            <a:r>
              <a:rPr dirty="0" sz="3600" spc="-175">
                <a:latin typeface="Trebuchet MS"/>
                <a:cs typeface="Trebuchet MS"/>
              </a:rPr>
              <a:t> </a:t>
            </a:r>
            <a:r>
              <a:rPr dirty="0" sz="3600" spc="140">
                <a:latin typeface="Trebuchet MS"/>
                <a:cs typeface="Trebuchet MS"/>
              </a:rPr>
              <a:t>VERİLERİ</a:t>
            </a:r>
            <a:endParaRPr sz="3600">
              <a:latin typeface="Trebuchet MS"/>
              <a:cs typeface="Trebuchet MS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6250" y="1992652"/>
            <a:ext cx="17440274" cy="7096124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99257" y="663466"/>
            <a:ext cx="370649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195">
                <a:latin typeface="Trebuchet MS"/>
                <a:cs typeface="Trebuchet MS"/>
              </a:rPr>
              <a:t>ANKET</a:t>
            </a:r>
            <a:r>
              <a:rPr dirty="0" sz="3600" spc="-175">
                <a:latin typeface="Trebuchet MS"/>
                <a:cs typeface="Trebuchet MS"/>
              </a:rPr>
              <a:t> </a:t>
            </a:r>
            <a:r>
              <a:rPr dirty="0" sz="3600" spc="140">
                <a:latin typeface="Trebuchet MS"/>
                <a:cs typeface="Trebuchet MS"/>
              </a:rPr>
              <a:t>VERİLERİ</a:t>
            </a:r>
            <a:endParaRPr sz="3600">
              <a:latin typeface="Trebuchet MS"/>
              <a:cs typeface="Trebuchet MS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6250" y="1992653"/>
            <a:ext cx="17440274" cy="7096124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99257" y="663468"/>
            <a:ext cx="370649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195">
                <a:latin typeface="Trebuchet MS"/>
                <a:cs typeface="Trebuchet MS"/>
              </a:rPr>
              <a:t>ANKET</a:t>
            </a:r>
            <a:r>
              <a:rPr dirty="0" sz="3600" spc="-175">
                <a:latin typeface="Trebuchet MS"/>
                <a:cs typeface="Trebuchet MS"/>
              </a:rPr>
              <a:t> </a:t>
            </a:r>
            <a:r>
              <a:rPr dirty="0" sz="3600" spc="140">
                <a:latin typeface="Trebuchet MS"/>
                <a:cs typeface="Trebuchet MS"/>
              </a:rPr>
              <a:t>VERİLERİ</a:t>
            </a:r>
            <a:endParaRPr sz="3600">
              <a:latin typeface="Trebuchet MS"/>
              <a:cs typeface="Trebuchet MS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6250" y="1992653"/>
            <a:ext cx="17440274" cy="7096124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99257" y="663464"/>
            <a:ext cx="370649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195">
                <a:latin typeface="Trebuchet MS"/>
                <a:cs typeface="Trebuchet MS"/>
              </a:rPr>
              <a:t>ANKET</a:t>
            </a:r>
            <a:r>
              <a:rPr dirty="0" sz="3600" spc="-175">
                <a:latin typeface="Trebuchet MS"/>
                <a:cs typeface="Trebuchet MS"/>
              </a:rPr>
              <a:t> </a:t>
            </a:r>
            <a:r>
              <a:rPr dirty="0" sz="3600" spc="140">
                <a:latin typeface="Trebuchet MS"/>
                <a:cs typeface="Trebuchet MS"/>
              </a:rPr>
              <a:t>VERİLERİ</a:t>
            </a:r>
            <a:endParaRPr sz="3600">
              <a:latin typeface="Trebuchet MS"/>
              <a:cs typeface="Trebuchet MS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6250" y="1992653"/>
            <a:ext cx="17440274" cy="709612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73250" y="3398203"/>
            <a:ext cx="9184640" cy="22828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37200"/>
              </a:lnSpc>
              <a:spcBef>
                <a:spcPts val="95"/>
              </a:spcBef>
            </a:pPr>
            <a:r>
              <a:rPr dirty="0" sz="3600" spc="450" b="1">
                <a:latin typeface="Trebuchet MS"/>
                <a:cs typeface="Trebuchet MS"/>
              </a:rPr>
              <a:t>Ç</a:t>
            </a:r>
            <a:r>
              <a:rPr dirty="0" sz="3600" spc="155" b="1">
                <a:latin typeface="Trebuchet MS"/>
                <a:cs typeface="Trebuchet MS"/>
              </a:rPr>
              <a:t>a</a:t>
            </a:r>
            <a:r>
              <a:rPr dirty="0" sz="3600" spc="-130" b="1">
                <a:latin typeface="Trebuchet MS"/>
                <a:cs typeface="Trebuchet MS"/>
              </a:rPr>
              <a:t>l</a:t>
            </a:r>
            <a:r>
              <a:rPr dirty="0" sz="3600" spc="-145" b="1">
                <a:latin typeface="Trebuchet MS"/>
                <a:cs typeface="Trebuchet MS"/>
              </a:rPr>
              <a:t>ı</a:t>
            </a:r>
            <a:r>
              <a:rPr dirty="0" sz="3600" spc="335" b="1">
                <a:latin typeface="Trebuchet MS"/>
                <a:cs typeface="Trebuchet MS"/>
              </a:rPr>
              <a:t>ş</a:t>
            </a:r>
            <a:r>
              <a:rPr dirty="0" sz="3600" spc="275" b="1">
                <a:latin typeface="Trebuchet MS"/>
                <a:cs typeface="Trebuchet MS"/>
              </a:rPr>
              <a:t>m</a:t>
            </a:r>
            <a:r>
              <a:rPr dirty="0" sz="3600" spc="155" b="1">
                <a:latin typeface="Trebuchet MS"/>
                <a:cs typeface="Trebuchet MS"/>
              </a:rPr>
              <a:t>a</a:t>
            </a:r>
            <a:r>
              <a:rPr dirty="0" sz="3600" spc="275" b="1">
                <a:latin typeface="Trebuchet MS"/>
                <a:cs typeface="Trebuchet MS"/>
              </a:rPr>
              <a:t>m</a:t>
            </a:r>
            <a:r>
              <a:rPr dirty="0" sz="3600" spc="-145" b="1">
                <a:latin typeface="Trebuchet MS"/>
                <a:cs typeface="Trebuchet MS"/>
              </a:rPr>
              <a:t>ı</a:t>
            </a:r>
            <a:r>
              <a:rPr dirty="0" sz="3600" spc="-180" b="1">
                <a:latin typeface="Trebuchet MS"/>
                <a:cs typeface="Trebuchet MS"/>
              </a:rPr>
              <a:t>z</a:t>
            </a:r>
            <a:r>
              <a:rPr dirty="0" sz="3600" spc="-229" b="1">
                <a:latin typeface="Trebuchet MS"/>
                <a:cs typeface="Trebuchet MS"/>
              </a:rPr>
              <a:t> </a:t>
            </a:r>
            <a:r>
              <a:rPr dirty="0" sz="3600" spc="-55" b="1">
                <a:latin typeface="Trebuchet MS"/>
                <a:cs typeface="Trebuchet MS"/>
              </a:rPr>
              <a:t>2</a:t>
            </a:r>
            <a:r>
              <a:rPr dirty="0" sz="3600" spc="445" b="1">
                <a:latin typeface="Trebuchet MS"/>
                <a:cs typeface="Trebuchet MS"/>
              </a:rPr>
              <a:t>0</a:t>
            </a:r>
            <a:r>
              <a:rPr dirty="0" sz="3600" spc="-55" b="1">
                <a:latin typeface="Trebuchet MS"/>
                <a:cs typeface="Trebuchet MS"/>
              </a:rPr>
              <a:t>22</a:t>
            </a:r>
            <a:r>
              <a:rPr dirty="0" sz="3600" spc="-229" b="1">
                <a:latin typeface="Trebuchet MS"/>
                <a:cs typeface="Trebuchet MS"/>
              </a:rPr>
              <a:t> </a:t>
            </a:r>
            <a:r>
              <a:rPr dirty="0" sz="3600" spc="495" b="1">
                <a:latin typeface="Trebuchet MS"/>
                <a:cs typeface="Trebuchet MS"/>
              </a:rPr>
              <a:t>M</a:t>
            </a:r>
            <a:r>
              <a:rPr dirty="0" sz="3600" spc="155" b="1">
                <a:latin typeface="Trebuchet MS"/>
                <a:cs typeface="Trebuchet MS"/>
              </a:rPr>
              <a:t>a</a:t>
            </a:r>
            <a:r>
              <a:rPr dirty="0" sz="3600" spc="-114" b="1">
                <a:latin typeface="Trebuchet MS"/>
                <a:cs typeface="Trebuchet MS"/>
              </a:rPr>
              <a:t>r</a:t>
            </a:r>
            <a:r>
              <a:rPr dirty="0" sz="3600" spc="85" b="1">
                <a:latin typeface="Trebuchet MS"/>
                <a:cs typeface="Trebuchet MS"/>
              </a:rPr>
              <a:t>t</a:t>
            </a:r>
            <a:r>
              <a:rPr dirty="0" sz="3600" spc="-229" b="1">
                <a:latin typeface="Trebuchet MS"/>
                <a:cs typeface="Trebuchet MS"/>
              </a:rPr>
              <a:t> </a:t>
            </a:r>
            <a:r>
              <a:rPr dirty="0" sz="3600" spc="155" b="1">
                <a:latin typeface="Trebuchet MS"/>
                <a:cs typeface="Trebuchet MS"/>
              </a:rPr>
              <a:t>a</a:t>
            </a:r>
            <a:r>
              <a:rPr dirty="0" sz="3600" spc="225" b="1">
                <a:latin typeface="Trebuchet MS"/>
                <a:cs typeface="Trebuchet MS"/>
              </a:rPr>
              <a:t>y</a:t>
            </a:r>
            <a:r>
              <a:rPr dirty="0" sz="3600" spc="-145" b="1">
                <a:latin typeface="Trebuchet MS"/>
                <a:cs typeface="Trebuchet MS"/>
              </a:rPr>
              <a:t>ı</a:t>
            </a:r>
            <a:r>
              <a:rPr dirty="0" sz="3600" spc="60" b="1">
                <a:latin typeface="Trebuchet MS"/>
                <a:cs typeface="Trebuchet MS"/>
              </a:rPr>
              <a:t>n</a:t>
            </a:r>
            <a:r>
              <a:rPr dirty="0" sz="3600" spc="254" b="1">
                <a:latin typeface="Trebuchet MS"/>
                <a:cs typeface="Trebuchet MS"/>
              </a:rPr>
              <a:t>d</a:t>
            </a:r>
            <a:r>
              <a:rPr dirty="0" sz="3600" spc="155" b="1">
                <a:latin typeface="Trebuchet MS"/>
                <a:cs typeface="Trebuchet MS"/>
              </a:rPr>
              <a:t>a</a:t>
            </a:r>
            <a:r>
              <a:rPr dirty="0" sz="3600" spc="-229" b="1">
                <a:latin typeface="Trebuchet MS"/>
                <a:cs typeface="Trebuchet MS"/>
              </a:rPr>
              <a:t> </a:t>
            </a:r>
            <a:r>
              <a:rPr dirty="0" sz="3600" spc="-190" b="1">
                <a:latin typeface="Trebuchet MS"/>
                <a:cs typeface="Trebuchet MS"/>
              </a:rPr>
              <a:t>7</a:t>
            </a:r>
            <a:r>
              <a:rPr dirty="0" sz="3600" spc="-229" b="1">
                <a:latin typeface="Trebuchet MS"/>
                <a:cs typeface="Trebuchet MS"/>
              </a:rPr>
              <a:t> </a:t>
            </a:r>
            <a:r>
              <a:rPr dirty="0" sz="3600" spc="90" b="1">
                <a:latin typeface="Trebuchet MS"/>
                <a:cs typeface="Trebuchet MS"/>
              </a:rPr>
              <a:t>v</a:t>
            </a:r>
            <a:r>
              <a:rPr dirty="0" sz="3600" spc="80" b="1">
                <a:latin typeface="Trebuchet MS"/>
                <a:cs typeface="Trebuchet MS"/>
              </a:rPr>
              <a:t>e</a:t>
            </a:r>
            <a:r>
              <a:rPr dirty="0" sz="3600" spc="-229" b="1">
                <a:latin typeface="Trebuchet MS"/>
                <a:cs typeface="Trebuchet MS"/>
              </a:rPr>
              <a:t> </a:t>
            </a:r>
            <a:r>
              <a:rPr dirty="0" sz="3600" spc="-869" b="1">
                <a:latin typeface="Trebuchet MS"/>
                <a:cs typeface="Trebuchet MS"/>
              </a:rPr>
              <a:t>1</a:t>
            </a:r>
            <a:r>
              <a:rPr dirty="0" sz="3600" spc="-55" b="1">
                <a:latin typeface="Trebuchet MS"/>
                <a:cs typeface="Trebuchet MS"/>
              </a:rPr>
              <a:t>2</a:t>
            </a:r>
            <a:r>
              <a:rPr dirty="0" sz="3600" spc="-459" b="1">
                <a:latin typeface="Trebuchet MS"/>
                <a:cs typeface="Trebuchet MS"/>
              </a:rPr>
              <a:t>.</a:t>
            </a:r>
            <a:r>
              <a:rPr dirty="0" sz="3600" spc="-229" b="1">
                <a:latin typeface="Trebuchet MS"/>
                <a:cs typeface="Trebuchet MS"/>
              </a:rPr>
              <a:t> </a:t>
            </a:r>
            <a:r>
              <a:rPr dirty="0" sz="3600" spc="335" b="1">
                <a:latin typeface="Trebuchet MS"/>
                <a:cs typeface="Trebuchet MS"/>
              </a:rPr>
              <a:t>s</a:t>
            </a:r>
            <a:r>
              <a:rPr dirty="0" sz="3600" spc="-145" b="1">
                <a:latin typeface="Trebuchet MS"/>
                <a:cs typeface="Trebuchet MS"/>
              </a:rPr>
              <a:t>ı</a:t>
            </a:r>
            <a:r>
              <a:rPr dirty="0" sz="3600" spc="60" b="1">
                <a:latin typeface="Trebuchet MS"/>
                <a:cs typeface="Trebuchet MS"/>
              </a:rPr>
              <a:t>n</a:t>
            </a:r>
            <a:r>
              <a:rPr dirty="0" sz="3600" spc="-145" b="1">
                <a:latin typeface="Trebuchet MS"/>
                <a:cs typeface="Trebuchet MS"/>
              </a:rPr>
              <a:t>ı</a:t>
            </a:r>
            <a:r>
              <a:rPr dirty="0" sz="3600" spc="-35" b="1">
                <a:latin typeface="Trebuchet MS"/>
                <a:cs typeface="Trebuchet MS"/>
              </a:rPr>
              <a:t>f  </a:t>
            </a:r>
            <a:r>
              <a:rPr dirty="0" sz="3600" spc="50" b="1">
                <a:latin typeface="Trebuchet MS"/>
                <a:cs typeface="Trebuchet MS"/>
              </a:rPr>
              <a:t>aralığında </a:t>
            </a:r>
            <a:r>
              <a:rPr dirty="0" sz="3600" spc="-10" b="1">
                <a:latin typeface="Trebuchet MS"/>
                <a:cs typeface="Trebuchet MS"/>
              </a:rPr>
              <a:t>ilimizdeki </a:t>
            </a:r>
            <a:r>
              <a:rPr dirty="0" sz="3600" spc="20" b="1">
                <a:latin typeface="Trebuchet MS"/>
                <a:cs typeface="Trebuchet MS"/>
              </a:rPr>
              <a:t>3.496 </a:t>
            </a:r>
            <a:r>
              <a:rPr dirty="0" sz="3600" spc="60" b="1">
                <a:latin typeface="Trebuchet MS"/>
                <a:cs typeface="Trebuchet MS"/>
              </a:rPr>
              <a:t>öğrencinin </a:t>
            </a:r>
            <a:r>
              <a:rPr dirty="0" sz="3600" spc="65" b="1">
                <a:latin typeface="Trebuchet MS"/>
                <a:cs typeface="Trebuchet MS"/>
              </a:rPr>
              <a:t> </a:t>
            </a:r>
            <a:r>
              <a:rPr dirty="0" sz="3600" spc="25" b="1">
                <a:latin typeface="Trebuchet MS"/>
                <a:cs typeface="Trebuchet MS"/>
              </a:rPr>
              <a:t>katılımıyla</a:t>
            </a:r>
            <a:r>
              <a:rPr dirty="0" sz="3600" spc="-235" b="1">
                <a:latin typeface="Trebuchet MS"/>
                <a:cs typeface="Trebuchet MS"/>
              </a:rPr>
              <a:t> </a:t>
            </a:r>
            <a:r>
              <a:rPr dirty="0" sz="3600" spc="55" b="1">
                <a:latin typeface="Trebuchet MS"/>
                <a:cs typeface="Trebuchet MS"/>
              </a:rPr>
              <a:t>gerçekleşmiştir.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21438" y="1306279"/>
            <a:ext cx="8251190" cy="1075055"/>
          </a:xfrm>
          <a:prstGeom prst="rect">
            <a:avLst/>
          </a:prstGeom>
        </p:spPr>
        <p:txBody>
          <a:bodyPr wrap="square" lIns="0" tIns="93345" rIns="0" bIns="0" rtlCol="0" vert="horz">
            <a:spAutoFit/>
          </a:bodyPr>
          <a:lstStyle/>
          <a:p>
            <a:pPr marL="12700" marR="5080" indent="224790">
              <a:lnSpc>
                <a:spcPts val="3829"/>
              </a:lnSpc>
              <a:spcBef>
                <a:spcPts val="735"/>
              </a:spcBef>
            </a:pPr>
            <a:r>
              <a:rPr dirty="0" sz="3700" spc="120" b="1">
                <a:solidFill>
                  <a:srgbClr val="F7F5E9"/>
                </a:solidFill>
                <a:latin typeface="Arial"/>
                <a:cs typeface="Arial"/>
              </a:rPr>
              <a:t>KADINA </a:t>
            </a:r>
            <a:r>
              <a:rPr dirty="0" sz="3700" spc="-10" b="1">
                <a:solidFill>
                  <a:srgbClr val="F7F5E9"/>
                </a:solidFill>
                <a:latin typeface="Arial"/>
                <a:cs typeface="Arial"/>
              </a:rPr>
              <a:t>YÖNELİK </a:t>
            </a:r>
            <a:r>
              <a:rPr dirty="0" sz="3700" spc="70" b="1">
                <a:solidFill>
                  <a:srgbClr val="F7F5E9"/>
                </a:solidFill>
                <a:latin typeface="Arial"/>
                <a:cs typeface="Arial"/>
              </a:rPr>
              <a:t>ŞİDDET </a:t>
            </a:r>
            <a:r>
              <a:rPr dirty="0" sz="3700" spc="15" b="1">
                <a:solidFill>
                  <a:srgbClr val="F7F5E9"/>
                </a:solidFill>
                <a:latin typeface="Arial"/>
                <a:cs typeface="Arial"/>
              </a:rPr>
              <a:t>ALGISI </a:t>
            </a:r>
            <a:r>
              <a:rPr dirty="0" sz="3700" spc="20" b="1">
                <a:solidFill>
                  <a:srgbClr val="F7F5E9"/>
                </a:solidFill>
                <a:latin typeface="Arial"/>
                <a:cs typeface="Arial"/>
              </a:rPr>
              <a:t> </a:t>
            </a:r>
            <a:r>
              <a:rPr dirty="0" sz="3700" spc="45" b="1">
                <a:solidFill>
                  <a:srgbClr val="F7F5E9"/>
                </a:solidFill>
                <a:latin typeface="Arial"/>
                <a:cs typeface="Arial"/>
              </a:rPr>
              <a:t>ANKETİ</a:t>
            </a:r>
            <a:r>
              <a:rPr dirty="0" sz="3700" spc="-10" b="1">
                <a:solidFill>
                  <a:srgbClr val="F7F5E9"/>
                </a:solidFill>
                <a:latin typeface="Arial"/>
                <a:cs typeface="Arial"/>
              </a:rPr>
              <a:t> </a:t>
            </a:r>
            <a:r>
              <a:rPr dirty="0" sz="3700" spc="-20" b="1">
                <a:solidFill>
                  <a:srgbClr val="F7F5E9"/>
                </a:solidFill>
                <a:latin typeface="Arial"/>
                <a:cs typeface="Arial"/>
              </a:rPr>
              <a:t>DEĞERLENDİRME</a:t>
            </a:r>
            <a:r>
              <a:rPr dirty="0" sz="3700" spc="-10" b="1">
                <a:solidFill>
                  <a:srgbClr val="F7F5E9"/>
                </a:solidFill>
                <a:latin typeface="Arial"/>
                <a:cs typeface="Arial"/>
              </a:rPr>
              <a:t> </a:t>
            </a:r>
            <a:r>
              <a:rPr dirty="0" sz="3700" spc="40" b="1">
                <a:solidFill>
                  <a:srgbClr val="F7F5E9"/>
                </a:solidFill>
                <a:latin typeface="Arial"/>
                <a:cs typeface="Arial"/>
              </a:rPr>
              <a:t>RAPORU</a:t>
            </a:r>
            <a:endParaRPr sz="3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99257" y="663471"/>
            <a:ext cx="370649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195">
                <a:latin typeface="Trebuchet MS"/>
                <a:cs typeface="Trebuchet MS"/>
              </a:rPr>
              <a:t>ANKET</a:t>
            </a:r>
            <a:r>
              <a:rPr dirty="0" sz="3600" spc="-175">
                <a:latin typeface="Trebuchet MS"/>
                <a:cs typeface="Trebuchet MS"/>
              </a:rPr>
              <a:t> </a:t>
            </a:r>
            <a:r>
              <a:rPr dirty="0" sz="3600" spc="140">
                <a:latin typeface="Trebuchet MS"/>
                <a:cs typeface="Trebuchet MS"/>
              </a:rPr>
              <a:t>VERİLERİ</a:t>
            </a:r>
            <a:endParaRPr sz="3600">
              <a:latin typeface="Trebuchet MS"/>
              <a:cs typeface="Trebuchet MS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6250" y="1992656"/>
            <a:ext cx="17440274" cy="7096124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99257" y="663466"/>
            <a:ext cx="370649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195">
                <a:latin typeface="Trebuchet MS"/>
                <a:cs typeface="Trebuchet MS"/>
              </a:rPr>
              <a:t>ANKET</a:t>
            </a:r>
            <a:r>
              <a:rPr dirty="0" sz="3600" spc="-175">
                <a:latin typeface="Trebuchet MS"/>
                <a:cs typeface="Trebuchet MS"/>
              </a:rPr>
              <a:t> </a:t>
            </a:r>
            <a:r>
              <a:rPr dirty="0" sz="3600" spc="140">
                <a:latin typeface="Trebuchet MS"/>
                <a:cs typeface="Trebuchet MS"/>
              </a:rPr>
              <a:t>VERİLERİ</a:t>
            </a:r>
            <a:endParaRPr sz="3600">
              <a:latin typeface="Trebuchet MS"/>
              <a:cs typeface="Trebuchet MS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6250" y="1992652"/>
            <a:ext cx="17440274" cy="7096124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99257" y="663466"/>
            <a:ext cx="370649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195">
                <a:latin typeface="Trebuchet MS"/>
                <a:cs typeface="Trebuchet MS"/>
              </a:rPr>
              <a:t>ANKET</a:t>
            </a:r>
            <a:r>
              <a:rPr dirty="0" sz="3600" spc="-175">
                <a:latin typeface="Trebuchet MS"/>
                <a:cs typeface="Trebuchet MS"/>
              </a:rPr>
              <a:t> </a:t>
            </a:r>
            <a:r>
              <a:rPr dirty="0" sz="3600" spc="140">
                <a:latin typeface="Trebuchet MS"/>
                <a:cs typeface="Trebuchet MS"/>
              </a:rPr>
              <a:t>VERİLERİ</a:t>
            </a:r>
            <a:endParaRPr sz="3600">
              <a:latin typeface="Trebuchet MS"/>
              <a:cs typeface="Trebuchet MS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6250" y="1992653"/>
            <a:ext cx="17440274" cy="7096124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99257" y="663468"/>
            <a:ext cx="370649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195">
                <a:latin typeface="Trebuchet MS"/>
                <a:cs typeface="Trebuchet MS"/>
              </a:rPr>
              <a:t>ANKET</a:t>
            </a:r>
            <a:r>
              <a:rPr dirty="0" sz="3600" spc="-175">
                <a:latin typeface="Trebuchet MS"/>
                <a:cs typeface="Trebuchet MS"/>
              </a:rPr>
              <a:t> </a:t>
            </a:r>
            <a:r>
              <a:rPr dirty="0" sz="3600" spc="140">
                <a:latin typeface="Trebuchet MS"/>
                <a:cs typeface="Trebuchet MS"/>
              </a:rPr>
              <a:t>VERİLERİ</a:t>
            </a:r>
            <a:endParaRPr sz="3600">
              <a:latin typeface="Trebuchet MS"/>
              <a:cs typeface="Trebuchet MS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6250" y="1992653"/>
            <a:ext cx="17440274" cy="7096124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99257" y="663464"/>
            <a:ext cx="370649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195">
                <a:latin typeface="Trebuchet MS"/>
                <a:cs typeface="Trebuchet MS"/>
              </a:rPr>
              <a:t>ANKET</a:t>
            </a:r>
            <a:r>
              <a:rPr dirty="0" sz="3600" spc="-175">
                <a:latin typeface="Trebuchet MS"/>
                <a:cs typeface="Trebuchet MS"/>
              </a:rPr>
              <a:t> </a:t>
            </a:r>
            <a:r>
              <a:rPr dirty="0" sz="3600" spc="140">
                <a:latin typeface="Trebuchet MS"/>
                <a:cs typeface="Trebuchet MS"/>
              </a:rPr>
              <a:t>VERİLERİ</a:t>
            </a:r>
            <a:endParaRPr sz="3600">
              <a:latin typeface="Trebuchet MS"/>
              <a:cs typeface="Trebuchet MS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6250" y="1992653"/>
            <a:ext cx="17440274" cy="7096124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99257" y="663471"/>
            <a:ext cx="370649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195">
                <a:latin typeface="Trebuchet MS"/>
                <a:cs typeface="Trebuchet MS"/>
              </a:rPr>
              <a:t>ANKET</a:t>
            </a:r>
            <a:r>
              <a:rPr dirty="0" sz="3600" spc="-175">
                <a:latin typeface="Trebuchet MS"/>
                <a:cs typeface="Trebuchet MS"/>
              </a:rPr>
              <a:t> </a:t>
            </a:r>
            <a:r>
              <a:rPr dirty="0" sz="3600" spc="140">
                <a:latin typeface="Trebuchet MS"/>
                <a:cs typeface="Trebuchet MS"/>
              </a:rPr>
              <a:t>VERİLERİ</a:t>
            </a:r>
            <a:endParaRPr sz="3600">
              <a:latin typeface="Trebuchet MS"/>
              <a:cs typeface="Trebuchet MS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6250" y="1992656"/>
            <a:ext cx="17440274" cy="7096124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99257" y="663466"/>
            <a:ext cx="370649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195">
                <a:latin typeface="Trebuchet MS"/>
                <a:cs typeface="Trebuchet MS"/>
              </a:rPr>
              <a:t>ANKET</a:t>
            </a:r>
            <a:r>
              <a:rPr dirty="0" sz="3600" spc="-175">
                <a:latin typeface="Trebuchet MS"/>
                <a:cs typeface="Trebuchet MS"/>
              </a:rPr>
              <a:t> </a:t>
            </a:r>
            <a:r>
              <a:rPr dirty="0" sz="3600" spc="140">
                <a:latin typeface="Trebuchet MS"/>
                <a:cs typeface="Trebuchet MS"/>
              </a:rPr>
              <a:t>VERİLERİ</a:t>
            </a:r>
            <a:endParaRPr sz="3600">
              <a:latin typeface="Trebuchet MS"/>
              <a:cs typeface="Trebuchet MS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6250" y="1992653"/>
            <a:ext cx="17440274" cy="7096124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99257" y="663466"/>
            <a:ext cx="370649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195">
                <a:latin typeface="Trebuchet MS"/>
                <a:cs typeface="Trebuchet MS"/>
              </a:rPr>
              <a:t>ANKET</a:t>
            </a:r>
            <a:r>
              <a:rPr dirty="0" sz="3600" spc="-175">
                <a:latin typeface="Trebuchet MS"/>
                <a:cs typeface="Trebuchet MS"/>
              </a:rPr>
              <a:t> </a:t>
            </a:r>
            <a:r>
              <a:rPr dirty="0" sz="3600" spc="140">
                <a:latin typeface="Trebuchet MS"/>
                <a:cs typeface="Trebuchet MS"/>
              </a:rPr>
              <a:t>VERİLERİ</a:t>
            </a:r>
            <a:endParaRPr sz="3600">
              <a:latin typeface="Trebuchet MS"/>
              <a:cs typeface="Trebuchet MS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6250" y="1992653"/>
            <a:ext cx="17440274" cy="7096124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99257" y="663468"/>
            <a:ext cx="370649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195">
                <a:latin typeface="Trebuchet MS"/>
                <a:cs typeface="Trebuchet MS"/>
              </a:rPr>
              <a:t>ANKET</a:t>
            </a:r>
            <a:r>
              <a:rPr dirty="0" sz="3600" spc="-175">
                <a:latin typeface="Trebuchet MS"/>
                <a:cs typeface="Trebuchet MS"/>
              </a:rPr>
              <a:t> </a:t>
            </a:r>
            <a:r>
              <a:rPr dirty="0" sz="3600" spc="140">
                <a:latin typeface="Trebuchet MS"/>
                <a:cs typeface="Trebuchet MS"/>
              </a:rPr>
              <a:t>VERİLERİ</a:t>
            </a:r>
            <a:endParaRPr sz="3600">
              <a:latin typeface="Trebuchet MS"/>
              <a:cs typeface="Trebuchet MS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6250" y="1992653"/>
            <a:ext cx="17440274" cy="7096124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99257" y="663464"/>
            <a:ext cx="370649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195">
                <a:latin typeface="Trebuchet MS"/>
                <a:cs typeface="Trebuchet MS"/>
              </a:rPr>
              <a:t>ANKET</a:t>
            </a:r>
            <a:r>
              <a:rPr dirty="0" sz="3600" spc="-175">
                <a:latin typeface="Trebuchet MS"/>
                <a:cs typeface="Trebuchet MS"/>
              </a:rPr>
              <a:t> </a:t>
            </a:r>
            <a:r>
              <a:rPr dirty="0" sz="3600" spc="140">
                <a:latin typeface="Trebuchet MS"/>
                <a:cs typeface="Trebuchet MS"/>
              </a:rPr>
              <a:t>VERİLERİ</a:t>
            </a:r>
            <a:endParaRPr sz="3600">
              <a:latin typeface="Trebuchet MS"/>
              <a:cs typeface="Trebuchet MS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6250" y="1992653"/>
            <a:ext cx="17440274" cy="709612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FFE36D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/>
          <p:cNvGrpSpPr/>
          <p:nvPr/>
        </p:nvGrpSpPr>
        <p:grpSpPr>
          <a:xfrm>
            <a:off x="607208" y="538559"/>
            <a:ext cx="8077200" cy="6276340"/>
            <a:chOff x="607208" y="538559"/>
            <a:chExt cx="8077200" cy="6276340"/>
          </a:xfrm>
        </p:grpSpPr>
        <p:sp>
          <p:nvSpPr>
            <p:cNvPr id="4" name="object 4"/>
            <p:cNvSpPr/>
            <p:nvPr/>
          </p:nvSpPr>
          <p:spPr>
            <a:xfrm>
              <a:off x="607208" y="1899625"/>
              <a:ext cx="8077200" cy="4914900"/>
            </a:xfrm>
            <a:custGeom>
              <a:avLst/>
              <a:gdLst/>
              <a:ahLst/>
              <a:cxnLst/>
              <a:rect l="l" t="t" r="r" b="b"/>
              <a:pathLst>
                <a:path w="8077200" h="4914900">
                  <a:moveTo>
                    <a:pt x="8077199" y="4914899"/>
                  </a:moveTo>
                  <a:lnTo>
                    <a:pt x="0" y="4914899"/>
                  </a:lnTo>
                  <a:lnTo>
                    <a:pt x="0" y="0"/>
                  </a:lnTo>
                  <a:lnTo>
                    <a:pt x="8077199" y="0"/>
                  </a:lnTo>
                  <a:lnTo>
                    <a:pt x="8077199" y="491489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010333" y="538559"/>
              <a:ext cx="7180580" cy="1933575"/>
            </a:xfrm>
            <a:custGeom>
              <a:avLst/>
              <a:gdLst/>
              <a:ahLst/>
              <a:cxnLst/>
              <a:rect l="l" t="t" r="r" b="b"/>
              <a:pathLst>
                <a:path w="7180580" h="1933575">
                  <a:moveTo>
                    <a:pt x="6817963" y="1933574"/>
                  </a:moveTo>
                  <a:lnTo>
                    <a:pt x="344930" y="1933574"/>
                  </a:lnTo>
                  <a:lnTo>
                    <a:pt x="0" y="604090"/>
                  </a:lnTo>
                  <a:lnTo>
                    <a:pt x="7180331" y="0"/>
                  </a:lnTo>
                  <a:lnTo>
                    <a:pt x="6817963" y="1933574"/>
                  </a:lnTo>
                  <a:close/>
                </a:path>
              </a:pathLst>
            </a:custGeom>
            <a:solidFill>
              <a:srgbClr val="FF8233"/>
            </a:solidFill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793628" y="1371989"/>
            <a:ext cx="7858124" cy="5438774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1429593" y="980727"/>
            <a:ext cx="6766559" cy="5192395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algn="ctr" marL="473709" marR="491490">
              <a:lnSpc>
                <a:spcPts val="3529"/>
              </a:lnSpc>
              <a:spcBef>
                <a:spcPts val="675"/>
              </a:spcBef>
            </a:pPr>
            <a:r>
              <a:rPr dirty="0" sz="3400" spc="110" b="1">
                <a:solidFill>
                  <a:srgbClr val="F7F5E9"/>
                </a:solidFill>
                <a:latin typeface="Arial"/>
                <a:cs typeface="Arial"/>
              </a:rPr>
              <a:t>KADINA </a:t>
            </a:r>
            <a:r>
              <a:rPr dirty="0" sz="3400" spc="-10" b="1">
                <a:solidFill>
                  <a:srgbClr val="F7F5E9"/>
                </a:solidFill>
                <a:latin typeface="Arial"/>
                <a:cs typeface="Arial"/>
              </a:rPr>
              <a:t>YÖNELİK </a:t>
            </a:r>
            <a:r>
              <a:rPr dirty="0" sz="3400" spc="65" b="1">
                <a:solidFill>
                  <a:srgbClr val="F7F5E9"/>
                </a:solidFill>
                <a:latin typeface="Arial"/>
                <a:cs typeface="Arial"/>
              </a:rPr>
              <a:t>ŞİDDET </a:t>
            </a:r>
            <a:r>
              <a:rPr dirty="0" sz="3400" spc="70" b="1">
                <a:solidFill>
                  <a:srgbClr val="F7F5E9"/>
                </a:solidFill>
                <a:latin typeface="Arial"/>
                <a:cs typeface="Arial"/>
              </a:rPr>
              <a:t> </a:t>
            </a:r>
            <a:r>
              <a:rPr dirty="0" sz="3400" spc="15" b="1">
                <a:solidFill>
                  <a:srgbClr val="F7F5E9"/>
                </a:solidFill>
                <a:latin typeface="Arial"/>
                <a:cs typeface="Arial"/>
              </a:rPr>
              <a:t>ALGISI</a:t>
            </a:r>
            <a:r>
              <a:rPr dirty="0" sz="3400" spc="20" b="1">
                <a:solidFill>
                  <a:srgbClr val="F7F5E9"/>
                </a:solidFill>
                <a:latin typeface="Arial"/>
                <a:cs typeface="Arial"/>
              </a:rPr>
              <a:t> </a:t>
            </a:r>
            <a:r>
              <a:rPr dirty="0" sz="3400" spc="40" b="1">
                <a:solidFill>
                  <a:srgbClr val="F7F5E9"/>
                </a:solidFill>
                <a:latin typeface="Arial"/>
                <a:cs typeface="Arial"/>
              </a:rPr>
              <a:t>ANKETİ </a:t>
            </a:r>
            <a:r>
              <a:rPr dirty="0" sz="3400" spc="45" b="1">
                <a:solidFill>
                  <a:srgbClr val="F7F5E9"/>
                </a:solidFill>
                <a:latin typeface="Arial"/>
                <a:cs typeface="Arial"/>
              </a:rPr>
              <a:t> </a:t>
            </a:r>
            <a:r>
              <a:rPr dirty="0" sz="3400" spc="-20" b="1">
                <a:solidFill>
                  <a:srgbClr val="F7F5E9"/>
                </a:solidFill>
                <a:latin typeface="Arial"/>
                <a:cs typeface="Arial"/>
              </a:rPr>
              <a:t>DEĞERLENDİRME</a:t>
            </a:r>
            <a:r>
              <a:rPr dirty="0" sz="3400" spc="-35" b="1">
                <a:solidFill>
                  <a:srgbClr val="F7F5E9"/>
                </a:solidFill>
                <a:latin typeface="Arial"/>
                <a:cs typeface="Arial"/>
              </a:rPr>
              <a:t> </a:t>
            </a:r>
            <a:r>
              <a:rPr dirty="0" sz="3400" spc="35" b="1">
                <a:solidFill>
                  <a:srgbClr val="F7F5E9"/>
                </a:solidFill>
                <a:latin typeface="Arial"/>
                <a:cs typeface="Arial"/>
              </a:rPr>
              <a:t>RAPORU</a:t>
            </a:r>
            <a:endParaRPr sz="3400">
              <a:latin typeface="Arial"/>
              <a:cs typeface="Arial"/>
            </a:endParaRPr>
          </a:p>
          <a:p>
            <a:pPr algn="just" marL="12700" marR="5080">
              <a:lnSpc>
                <a:spcPct val="106600"/>
              </a:lnSpc>
              <a:spcBef>
                <a:spcPts val="3420"/>
              </a:spcBef>
              <a:tabLst>
                <a:tab pos="2795905" algn="l"/>
                <a:tab pos="5026660" algn="l"/>
              </a:tabLst>
            </a:pPr>
            <a:r>
              <a:rPr dirty="0" sz="3400" spc="60" b="1">
                <a:latin typeface="Trebuchet MS"/>
                <a:cs typeface="Trebuchet MS"/>
              </a:rPr>
              <a:t>Sorulan</a:t>
            </a:r>
            <a:r>
              <a:rPr dirty="0" sz="3400" spc="65" b="1">
                <a:latin typeface="Trebuchet MS"/>
                <a:cs typeface="Trebuchet MS"/>
              </a:rPr>
              <a:t> </a:t>
            </a:r>
            <a:r>
              <a:rPr dirty="0" sz="3400" spc="130" b="1">
                <a:latin typeface="Trebuchet MS"/>
                <a:cs typeface="Trebuchet MS"/>
              </a:rPr>
              <a:t>tüm</a:t>
            </a:r>
            <a:r>
              <a:rPr dirty="0" sz="3400" spc="135" b="1">
                <a:latin typeface="Trebuchet MS"/>
                <a:cs typeface="Trebuchet MS"/>
              </a:rPr>
              <a:t> </a:t>
            </a:r>
            <a:r>
              <a:rPr dirty="0" sz="3400" spc="55" b="1">
                <a:latin typeface="Trebuchet MS"/>
                <a:cs typeface="Trebuchet MS"/>
              </a:rPr>
              <a:t>sorulara</a:t>
            </a:r>
            <a:r>
              <a:rPr dirty="0" sz="3400" spc="60" b="1">
                <a:latin typeface="Trebuchet MS"/>
                <a:cs typeface="Trebuchet MS"/>
              </a:rPr>
              <a:t> </a:t>
            </a:r>
            <a:r>
              <a:rPr dirty="0" sz="3400" spc="160" b="1">
                <a:latin typeface="Trebuchet MS"/>
                <a:cs typeface="Trebuchet MS"/>
              </a:rPr>
              <a:t>%100 </a:t>
            </a:r>
            <a:r>
              <a:rPr dirty="0" sz="3400" spc="165" b="1">
                <a:latin typeface="Trebuchet MS"/>
                <a:cs typeface="Trebuchet MS"/>
              </a:rPr>
              <a:t> </a:t>
            </a:r>
            <a:r>
              <a:rPr dirty="0" sz="3400" spc="65" b="1">
                <a:latin typeface="Trebuchet MS"/>
                <a:cs typeface="Trebuchet MS"/>
              </a:rPr>
              <a:t>oranında</a:t>
            </a:r>
            <a:r>
              <a:rPr dirty="0" sz="3400" spc="70" b="1">
                <a:latin typeface="Trebuchet MS"/>
                <a:cs typeface="Trebuchet MS"/>
              </a:rPr>
              <a:t> </a:t>
            </a:r>
            <a:r>
              <a:rPr dirty="0" sz="3400" spc="5" b="1">
                <a:latin typeface="Trebuchet MS"/>
                <a:cs typeface="Trebuchet MS"/>
              </a:rPr>
              <a:t>"Şiddettir."</a:t>
            </a:r>
            <a:r>
              <a:rPr dirty="0" sz="3400" spc="10" b="1">
                <a:latin typeface="Trebuchet MS"/>
                <a:cs typeface="Trebuchet MS"/>
              </a:rPr>
              <a:t> </a:t>
            </a:r>
            <a:r>
              <a:rPr dirty="0" sz="3400" spc="75" b="1">
                <a:latin typeface="Trebuchet MS"/>
                <a:cs typeface="Trebuchet MS"/>
              </a:rPr>
              <a:t>cevabının </a:t>
            </a:r>
            <a:r>
              <a:rPr dirty="0" sz="3400" spc="-1010" b="1">
                <a:latin typeface="Trebuchet MS"/>
                <a:cs typeface="Trebuchet MS"/>
              </a:rPr>
              <a:t> </a:t>
            </a:r>
            <a:r>
              <a:rPr dirty="0" sz="3400" spc="70" b="1">
                <a:latin typeface="Trebuchet MS"/>
                <a:cs typeface="Trebuchet MS"/>
              </a:rPr>
              <a:t>işaretlenmesi</a:t>
            </a:r>
            <a:r>
              <a:rPr dirty="0" sz="3400" spc="75" b="1">
                <a:latin typeface="Trebuchet MS"/>
                <a:cs typeface="Trebuchet MS"/>
              </a:rPr>
              <a:t> </a:t>
            </a:r>
            <a:r>
              <a:rPr dirty="0" sz="3400" spc="35" b="1">
                <a:latin typeface="Trebuchet MS"/>
                <a:cs typeface="Trebuchet MS"/>
              </a:rPr>
              <a:t>beklenmiş,</a:t>
            </a:r>
            <a:r>
              <a:rPr dirty="0" sz="3400" spc="40" b="1">
                <a:latin typeface="Trebuchet MS"/>
                <a:cs typeface="Trebuchet MS"/>
              </a:rPr>
              <a:t> </a:t>
            </a:r>
            <a:r>
              <a:rPr dirty="0" sz="3400" spc="80" b="1">
                <a:latin typeface="Trebuchet MS"/>
                <a:cs typeface="Trebuchet MS"/>
              </a:rPr>
              <a:t>fakat </a:t>
            </a:r>
            <a:r>
              <a:rPr dirty="0" sz="3400" spc="-1010" b="1">
                <a:latin typeface="Trebuchet MS"/>
                <a:cs typeface="Trebuchet MS"/>
              </a:rPr>
              <a:t> </a:t>
            </a:r>
            <a:r>
              <a:rPr dirty="0" sz="3400" spc="-15" b="1">
                <a:latin typeface="Trebuchet MS"/>
                <a:cs typeface="Trebuchet MS"/>
              </a:rPr>
              <a:t>fiziksel</a:t>
            </a:r>
            <a:r>
              <a:rPr dirty="0" sz="3400" spc="-10" b="1">
                <a:latin typeface="Trebuchet MS"/>
                <a:cs typeface="Trebuchet MS"/>
              </a:rPr>
              <a:t> </a:t>
            </a:r>
            <a:r>
              <a:rPr dirty="0" sz="3400" spc="140" b="1">
                <a:latin typeface="Trebuchet MS"/>
                <a:cs typeface="Trebuchet MS"/>
              </a:rPr>
              <a:t>şiddet </a:t>
            </a:r>
            <a:r>
              <a:rPr dirty="0" sz="3400" spc="25" b="1">
                <a:latin typeface="Trebuchet MS"/>
                <a:cs typeface="Trebuchet MS"/>
              </a:rPr>
              <a:t>harici</a:t>
            </a:r>
            <a:r>
              <a:rPr dirty="0" sz="3400" spc="30" b="1">
                <a:latin typeface="Trebuchet MS"/>
                <a:cs typeface="Trebuchet MS"/>
              </a:rPr>
              <a:t> </a:t>
            </a:r>
            <a:r>
              <a:rPr dirty="0" sz="3400" spc="75" b="1">
                <a:latin typeface="Trebuchet MS"/>
                <a:cs typeface="Trebuchet MS"/>
              </a:rPr>
              <a:t>sorularda </a:t>
            </a:r>
            <a:r>
              <a:rPr dirty="0" sz="3400" spc="80" b="1">
                <a:latin typeface="Trebuchet MS"/>
                <a:cs typeface="Trebuchet MS"/>
              </a:rPr>
              <a:t> </a:t>
            </a:r>
            <a:r>
              <a:rPr dirty="0" sz="3400" spc="130" b="1">
                <a:latin typeface="Trebuchet MS"/>
                <a:cs typeface="Trebuchet MS"/>
              </a:rPr>
              <a:t>o</a:t>
            </a:r>
            <a:r>
              <a:rPr dirty="0" sz="3400" spc="-114" b="1">
                <a:latin typeface="Trebuchet MS"/>
                <a:cs typeface="Trebuchet MS"/>
              </a:rPr>
              <a:t>r</a:t>
            </a:r>
            <a:r>
              <a:rPr dirty="0" sz="3400" spc="145" b="1">
                <a:latin typeface="Trebuchet MS"/>
                <a:cs typeface="Trebuchet MS"/>
              </a:rPr>
              <a:t>a</a:t>
            </a:r>
            <a:r>
              <a:rPr dirty="0" sz="3400" spc="55" b="1">
                <a:latin typeface="Trebuchet MS"/>
                <a:cs typeface="Trebuchet MS"/>
              </a:rPr>
              <a:t>n</a:t>
            </a:r>
            <a:r>
              <a:rPr dirty="0" sz="3400" spc="-135" b="1">
                <a:latin typeface="Trebuchet MS"/>
                <a:cs typeface="Trebuchet MS"/>
              </a:rPr>
              <a:t>ı</a:t>
            </a:r>
            <a:r>
              <a:rPr dirty="0" sz="3400" spc="60" b="1">
                <a:latin typeface="Trebuchet MS"/>
                <a:cs typeface="Trebuchet MS"/>
              </a:rPr>
              <a:t>n</a:t>
            </a:r>
            <a:r>
              <a:rPr dirty="0" sz="3400" b="1">
                <a:latin typeface="Trebuchet MS"/>
                <a:cs typeface="Trebuchet MS"/>
              </a:rPr>
              <a:t>	</a:t>
            </a:r>
            <a:r>
              <a:rPr dirty="0" sz="3400" spc="295" b="1">
                <a:latin typeface="Trebuchet MS"/>
                <a:cs typeface="Trebuchet MS"/>
              </a:rPr>
              <a:t>ç</a:t>
            </a:r>
            <a:r>
              <a:rPr dirty="0" sz="3400" spc="130" b="1">
                <a:latin typeface="Trebuchet MS"/>
                <a:cs typeface="Trebuchet MS"/>
              </a:rPr>
              <a:t>o</a:t>
            </a:r>
            <a:r>
              <a:rPr dirty="0" sz="3400" spc="65" b="1">
                <a:latin typeface="Trebuchet MS"/>
                <a:cs typeface="Trebuchet MS"/>
              </a:rPr>
              <a:t>k</a:t>
            </a:r>
            <a:r>
              <a:rPr dirty="0" sz="3400" b="1">
                <a:latin typeface="Trebuchet MS"/>
                <a:cs typeface="Trebuchet MS"/>
              </a:rPr>
              <a:t>	</a:t>
            </a:r>
            <a:r>
              <a:rPr dirty="0" sz="3400" spc="235" b="1">
                <a:latin typeface="Trebuchet MS"/>
                <a:cs typeface="Trebuchet MS"/>
              </a:rPr>
              <a:t>d</a:t>
            </a:r>
            <a:r>
              <a:rPr dirty="0" sz="3400" spc="50" b="1">
                <a:latin typeface="Trebuchet MS"/>
                <a:cs typeface="Trebuchet MS"/>
              </a:rPr>
              <a:t>ü</a:t>
            </a:r>
            <a:r>
              <a:rPr dirty="0" sz="3400" spc="315" b="1">
                <a:latin typeface="Trebuchet MS"/>
                <a:cs typeface="Trebuchet MS"/>
              </a:rPr>
              <a:t>ş</a:t>
            </a:r>
            <a:r>
              <a:rPr dirty="0" sz="3400" spc="75" b="1">
                <a:latin typeface="Trebuchet MS"/>
                <a:cs typeface="Trebuchet MS"/>
              </a:rPr>
              <a:t>t</a:t>
            </a:r>
            <a:r>
              <a:rPr dirty="0" sz="3400" spc="50" b="1">
                <a:latin typeface="Trebuchet MS"/>
                <a:cs typeface="Trebuchet MS"/>
              </a:rPr>
              <a:t>ü</a:t>
            </a:r>
            <a:r>
              <a:rPr dirty="0" sz="3400" spc="220" b="1">
                <a:latin typeface="Trebuchet MS"/>
                <a:cs typeface="Trebuchet MS"/>
              </a:rPr>
              <a:t>ğ</a:t>
            </a:r>
            <a:r>
              <a:rPr dirty="0" sz="3400" spc="35" b="1">
                <a:latin typeface="Trebuchet MS"/>
                <a:cs typeface="Trebuchet MS"/>
              </a:rPr>
              <a:t>ü  </a:t>
            </a:r>
            <a:r>
              <a:rPr dirty="0" sz="3400" spc="30" b="1">
                <a:latin typeface="Trebuchet MS"/>
                <a:cs typeface="Trebuchet MS"/>
              </a:rPr>
              <a:t>görülmüştür.</a:t>
            </a:r>
            <a:endParaRPr sz="3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99257" y="663471"/>
            <a:ext cx="370649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195">
                <a:latin typeface="Trebuchet MS"/>
                <a:cs typeface="Trebuchet MS"/>
              </a:rPr>
              <a:t>ANKET</a:t>
            </a:r>
            <a:r>
              <a:rPr dirty="0" sz="3600" spc="-175">
                <a:latin typeface="Trebuchet MS"/>
                <a:cs typeface="Trebuchet MS"/>
              </a:rPr>
              <a:t> </a:t>
            </a:r>
            <a:r>
              <a:rPr dirty="0" sz="3600" spc="140">
                <a:latin typeface="Trebuchet MS"/>
                <a:cs typeface="Trebuchet MS"/>
              </a:rPr>
              <a:t>VERİLERİ</a:t>
            </a:r>
            <a:endParaRPr sz="3600">
              <a:latin typeface="Trebuchet MS"/>
              <a:cs typeface="Trebuchet MS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6250" y="1992656"/>
            <a:ext cx="17440274" cy="7096124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99257" y="663466"/>
            <a:ext cx="370649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195">
                <a:latin typeface="Trebuchet MS"/>
                <a:cs typeface="Trebuchet MS"/>
              </a:rPr>
              <a:t>ANKET</a:t>
            </a:r>
            <a:r>
              <a:rPr dirty="0" sz="3600" spc="-175">
                <a:latin typeface="Trebuchet MS"/>
                <a:cs typeface="Trebuchet MS"/>
              </a:rPr>
              <a:t> </a:t>
            </a:r>
            <a:r>
              <a:rPr dirty="0" sz="3600" spc="140">
                <a:latin typeface="Trebuchet MS"/>
                <a:cs typeface="Trebuchet MS"/>
              </a:rPr>
              <a:t>VERİLERİ</a:t>
            </a:r>
            <a:endParaRPr sz="3600">
              <a:latin typeface="Trebuchet MS"/>
              <a:cs typeface="Trebuchet MS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6250" y="1992652"/>
            <a:ext cx="17440274" cy="7096124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99257" y="663466"/>
            <a:ext cx="370649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195">
                <a:latin typeface="Trebuchet MS"/>
                <a:cs typeface="Trebuchet MS"/>
              </a:rPr>
              <a:t>ANKET</a:t>
            </a:r>
            <a:r>
              <a:rPr dirty="0" sz="3600" spc="-175">
                <a:latin typeface="Trebuchet MS"/>
                <a:cs typeface="Trebuchet MS"/>
              </a:rPr>
              <a:t> </a:t>
            </a:r>
            <a:r>
              <a:rPr dirty="0" sz="3600" spc="140">
                <a:latin typeface="Trebuchet MS"/>
                <a:cs typeface="Trebuchet MS"/>
              </a:rPr>
              <a:t>VERİLERİ</a:t>
            </a:r>
            <a:endParaRPr sz="3600">
              <a:latin typeface="Trebuchet MS"/>
              <a:cs typeface="Trebuchet MS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6250" y="1992653"/>
            <a:ext cx="17440274" cy="7096124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6546" y="2882593"/>
            <a:ext cx="16205200" cy="53213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500" spc="10">
                <a:latin typeface="Tahoma"/>
                <a:cs typeface="Tahoma"/>
              </a:rPr>
              <a:t>“Erkeğin</a:t>
            </a:r>
            <a:r>
              <a:rPr dirty="0" sz="2500" spc="-120">
                <a:latin typeface="Tahoma"/>
                <a:cs typeface="Tahoma"/>
              </a:rPr>
              <a:t> </a:t>
            </a:r>
            <a:r>
              <a:rPr dirty="0" sz="2500" spc="45">
                <a:latin typeface="Tahoma"/>
                <a:cs typeface="Tahoma"/>
              </a:rPr>
              <a:t>kadın</a:t>
            </a:r>
            <a:r>
              <a:rPr dirty="0" sz="2500" spc="-114">
                <a:latin typeface="Tahoma"/>
                <a:cs typeface="Tahoma"/>
              </a:rPr>
              <a:t> </a:t>
            </a:r>
            <a:r>
              <a:rPr dirty="0" sz="2500" spc="95">
                <a:latin typeface="Tahoma"/>
                <a:cs typeface="Tahoma"/>
              </a:rPr>
              <a:t>bedenine</a:t>
            </a:r>
            <a:r>
              <a:rPr dirty="0" sz="2500" spc="-120">
                <a:latin typeface="Tahoma"/>
                <a:cs typeface="Tahoma"/>
              </a:rPr>
              <a:t> </a:t>
            </a:r>
            <a:r>
              <a:rPr dirty="0" sz="2500" spc="30">
                <a:latin typeface="Tahoma"/>
                <a:cs typeface="Tahoma"/>
              </a:rPr>
              <a:t>herhangi</a:t>
            </a:r>
            <a:r>
              <a:rPr dirty="0" sz="2500" spc="-114">
                <a:latin typeface="Tahoma"/>
                <a:cs typeface="Tahoma"/>
              </a:rPr>
              <a:t> </a:t>
            </a:r>
            <a:r>
              <a:rPr dirty="0" sz="2500" spc="70">
                <a:latin typeface="Tahoma"/>
                <a:cs typeface="Tahoma"/>
              </a:rPr>
              <a:t>bir</a:t>
            </a:r>
            <a:r>
              <a:rPr dirty="0" sz="2500" spc="-120">
                <a:latin typeface="Tahoma"/>
                <a:cs typeface="Tahoma"/>
              </a:rPr>
              <a:t> </a:t>
            </a:r>
            <a:r>
              <a:rPr dirty="0" sz="2500" spc="75">
                <a:latin typeface="Tahoma"/>
                <a:cs typeface="Tahoma"/>
              </a:rPr>
              <a:t>şekilde</a:t>
            </a:r>
            <a:r>
              <a:rPr dirty="0" sz="2500" spc="-114">
                <a:latin typeface="Tahoma"/>
                <a:cs typeface="Tahoma"/>
              </a:rPr>
              <a:t> </a:t>
            </a:r>
            <a:r>
              <a:rPr dirty="0" sz="2500" spc="15">
                <a:latin typeface="Tahoma"/>
                <a:cs typeface="Tahoma"/>
              </a:rPr>
              <a:t>zarar</a:t>
            </a:r>
            <a:r>
              <a:rPr dirty="0" sz="2500" spc="-120">
                <a:latin typeface="Tahoma"/>
                <a:cs typeface="Tahoma"/>
              </a:rPr>
              <a:t> </a:t>
            </a:r>
            <a:r>
              <a:rPr dirty="0" sz="2500" spc="55">
                <a:latin typeface="Tahoma"/>
                <a:cs typeface="Tahoma"/>
              </a:rPr>
              <a:t>vermesi”</a:t>
            </a:r>
            <a:r>
              <a:rPr dirty="0" sz="2500" spc="-114">
                <a:latin typeface="Tahoma"/>
                <a:cs typeface="Tahoma"/>
              </a:rPr>
              <a:t> </a:t>
            </a:r>
            <a:r>
              <a:rPr dirty="0" sz="2500" spc="110">
                <a:latin typeface="Tahoma"/>
                <a:cs typeface="Tahoma"/>
              </a:rPr>
              <a:t>maddesinde</a:t>
            </a:r>
            <a:r>
              <a:rPr dirty="0" sz="2500" spc="-120">
                <a:latin typeface="Tahoma"/>
                <a:cs typeface="Tahoma"/>
              </a:rPr>
              <a:t> </a:t>
            </a:r>
            <a:r>
              <a:rPr dirty="0" sz="2500" spc="-90">
                <a:latin typeface="Tahoma"/>
                <a:cs typeface="Tahoma"/>
              </a:rPr>
              <a:t>%96,7</a:t>
            </a:r>
            <a:endParaRPr sz="25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8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2500" spc="-30">
                <a:latin typeface="Tahoma"/>
                <a:cs typeface="Tahoma"/>
              </a:rPr>
              <a:t>“Erkeğin,</a:t>
            </a:r>
            <a:r>
              <a:rPr dirty="0" sz="2500" spc="-114">
                <a:latin typeface="Tahoma"/>
                <a:cs typeface="Tahoma"/>
              </a:rPr>
              <a:t> </a:t>
            </a:r>
            <a:r>
              <a:rPr dirty="0" sz="2500" spc="35">
                <a:latin typeface="Tahoma"/>
                <a:cs typeface="Tahoma"/>
              </a:rPr>
              <a:t>kadını</a:t>
            </a:r>
            <a:r>
              <a:rPr dirty="0" sz="2500" spc="-114">
                <a:latin typeface="Tahoma"/>
                <a:cs typeface="Tahoma"/>
              </a:rPr>
              <a:t> </a:t>
            </a:r>
            <a:r>
              <a:rPr dirty="0" sz="2500" spc="70">
                <a:latin typeface="Tahoma"/>
                <a:cs typeface="Tahoma"/>
              </a:rPr>
              <a:t>kendisine</a:t>
            </a:r>
            <a:r>
              <a:rPr dirty="0" sz="2500" spc="-110">
                <a:latin typeface="Tahoma"/>
                <a:cs typeface="Tahoma"/>
              </a:rPr>
              <a:t> </a:t>
            </a:r>
            <a:r>
              <a:rPr dirty="0" sz="2500" spc="90">
                <a:latin typeface="Tahoma"/>
                <a:cs typeface="Tahoma"/>
              </a:rPr>
              <a:t>ya</a:t>
            </a:r>
            <a:r>
              <a:rPr dirty="0" sz="2500" spc="-114">
                <a:latin typeface="Tahoma"/>
                <a:cs typeface="Tahoma"/>
              </a:rPr>
              <a:t> </a:t>
            </a:r>
            <a:r>
              <a:rPr dirty="0" sz="2500" spc="110">
                <a:latin typeface="Tahoma"/>
                <a:cs typeface="Tahoma"/>
              </a:rPr>
              <a:t>da</a:t>
            </a:r>
            <a:r>
              <a:rPr dirty="0" sz="2500" spc="-110">
                <a:latin typeface="Tahoma"/>
                <a:cs typeface="Tahoma"/>
              </a:rPr>
              <a:t> </a:t>
            </a:r>
            <a:r>
              <a:rPr dirty="0" sz="2500" spc="55">
                <a:latin typeface="Tahoma"/>
                <a:cs typeface="Tahoma"/>
              </a:rPr>
              <a:t>ailesine</a:t>
            </a:r>
            <a:r>
              <a:rPr dirty="0" sz="2500" spc="-114">
                <a:latin typeface="Tahoma"/>
                <a:cs typeface="Tahoma"/>
              </a:rPr>
              <a:t> </a:t>
            </a:r>
            <a:r>
              <a:rPr dirty="0" sz="2500" spc="15">
                <a:latin typeface="Tahoma"/>
                <a:cs typeface="Tahoma"/>
              </a:rPr>
              <a:t>zarar</a:t>
            </a:r>
            <a:r>
              <a:rPr dirty="0" sz="2500" spc="-110">
                <a:latin typeface="Tahoma"/>
                <a:cs typeface="Tahoma"/>
              </a:rPr>
              <a:t> </a:t>
            </a:r>
            <a:r>
              <a:rPr dirty="0" sz="2500" spc="75">
                <a:latin typeface="Tahoma"/>
                <a:cs typeface="Tahoma"/>
              </a:rPr>
              <a:t>vereceğine</a:t>
            </a:r>
            <a:r>
              <a:rPr dirty="0" sz="2500" spc="-114">
                <a:latin typeface="Tahoma"/>
                <a:cs typeface="Tahoma"/>
              </a:rPr>
              <a:t> </a:t>
            </a:r>
            <a:r>
              <a:rPr dirty="0" sz="2500" spc="60">
                <a:latin typeface="Tahoma"/>
                <a:cs typeface="Tahoma"/>
              </a:rPr>
              <a:t>dair</a:t>
            </a:r>
            <a:r>
              <a:rPr dirty="0" sz="2500" spc="-114">
                <a:latin typeface="Tahoma"/>
                <a:cs typeface="Tahoma"/>
              </a:rPr>
              <a:t> </a:t>
            </a:r>
            <a:r>
              <a:rPr dirty="0" sz="2500" spc="95">
                <a:latin typeface="Tahoma"/>
                <a:cs typeface="Tahoma"/>
              </a:rPr>
              <a:t>tehdit</a:t>
            </a:r>
            <a:r>
              <a:rPr dirty="0" sz="2500" spc="-110">
                <a:latin typeface="Tahoma"/>
                <a:cs typeface="Tahoma"/>
              </a:rPr>
              <a:t> </a:t>
            </a:r>
            <a:r>
              <a:rPr dirty="0" sz="2500" spc="75">
                <a:latin typeface="Tahoma"/>
                <a:cs typeface="Tahoma"/>
              </a:rPr>
              <a:t>etmesi”</a:t>
            </a:r>
            <a:r>
              <a:rPr dirty="0" sz="2500" spc="-114">
                <a:latin typeface="Tahoma"/>
                <a:cs typeface="Tahoma"/>
              </a:rPr>
              <a:t> </a:t>
            </a:r>
            <a:r>
              <a:rPr dirty="0" sz="2500" spc="110">
                <a:latin typeface="Tahoma"/>
                <a:cs typeface="Tahoma"/>
              </a:rPr>
              <a:t>maddesinde</a:t>
            </a:r>
            <a:r>
              <a:rPr dirty="0" sz="2500" spc="-110">
                <a:latin typeface="Tahoma"/>
                <a:cs typeface="Tahoma"/>
              </a:rPr>
              <a:t> </a:t>
            </a:r>
            <a:r>
              <a:rPr dirty="0" sz="2500" spc="-90">
                <a:latin typeface="Tahoma"/>
                <a:cs typeface="Tahoma"/>
              </a:rPr>
              <a:t>%97,6</a:t>
            </a:r>
            <a:endParaRPr sz="25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650">
              <a:latin typeface="Tahoma"/>
              <a:cs typeface="Tahoma"/>
            </a:endParaRPr>
          </a:p>
          <a:p>
            <a:pPr marL="12700" marR="5080">
              <a:lnSpc>
                <a:spcPct val="107500"/>
              </a:lnSpc>
              <a:tabLst>
                <a:tab pos="745490" algn="l"/>
                <a:tab pos="2154555" algn="l"/>
                <a:tab pos="3302000" algn="l"/>
                <a:tab pos="5231765" algn="l"/>
                <a:tab pos="5894070" algn="l"/>
                <a:tab pos="7901305" algn="l"/>
                <a:tab pos="9077960" algn="l"/>
                <a:tab pos="9657080" algn="l"/>
                <a:tab pos="10963275" algn="l"/>
                <a:tab pos="12148820" algn="l"/>
                <a:tab pos="13724255" algn="l"/>
                <a:tab pos="14600555" algn="l"/>
              </a:tabLst>
            </a:pPr>
            <a:r>
              <a:rPr dirty="0" sz="2500" spc="-85">
                <a:latin typeface="Tahoma"/>
                <a:cs typeface="Tahoma"/>
              </a:rPr>
              <a:t>“</a:t>
            </a:r>
            <a:r>
              <a:rPr dirty="0" sz="2500" spc="25">
                <a:latin typeface="Tahoma"/>
                <a:cs typeface="Tahoma"/>
              </a:rPr>
              <a:t>B</a:t>
            </a:r>
            <a:r>
              <a:rPr dirty="0" sz="2500" spc="25">
                <a:latin typeface="Tahoma"/>
                <a:cs typeface="Tahoma"/>
              </a:rPr>
              <a:t>i</a:t>
            </a:r>
            <a:r>
              <a:rPr dirty="0" sz="2500" spc="5">
                <a:latin typeface="Tahoma"/>
                <a:cs typeface="Tahoma"/>
              </a:rPr>
              <a:t>r</a:t>
            </a:r>
            <a:r>
              <a:rPr dirty="0" sz="2500">
                <a:latin typeface="Tahoma"/>
                <a:cs typeface="Tahoma"/>
              </a:rPr>
              <a:t>	</a:t>
            </a:r>
            <a:r>
              <a:rPr dirty="0" sz="2500" spc="180">
                <a:latin typeface="Tahoma"/>
                <a:cs typeface="Tahoma"/>
              </a:rPr>
              <a:t>b</a:t>
            </a:r>
            <a:r>
              <a:rPr dirty="0" sz="2500" spc="35">
                <a:latin typeface="Tahoma"/>
                <a:cs typeface="Tahoma"/>
              </a:rPr>
              <a:t>a</a:t>
            </a:r>
            <a:r>
              <a:rPr dirty="0" sz="2500" spc="180">
                <a:latin typeface="Tahoma"/>
                <a:cs typeface="Tahoma"/>
              </a:rPr>
              <a:t>b</a:t>
            </a:r>
            <a:r>
              <a:rPr dirty="0" sz="2500" spc="35">
                <a:latin typeface="Tahoma"/>
                <a:cs typeface="Tahoma"/>
              </a:rPr>
              <a:t>a</a:t>
            </a:r>
            <a:r>
              <a:rPr dirty="0" sz="2500" spc="30">
                <a:latin typeface="Tahoma"/>
                <a:cs typeface="Tahoma"/>
              </a:rPr>
              <a:t>n</a:t>
            </a:r>
            <a:r>
              <a:rPr dirty="0" sz="2500" spc="-20">
                <a:latin typeface="Tahoma"/>
                <a:cs typeface="Tahoma"/>
              </a:rPr>
              <a:t>ı</a:t>
            </a:r>
            <a:r>
              <a:rPr dirty="0" sz="2500" spc="35">
                <a:latin typeface="Tahoma"/>
                <a:cs typeface="Tahoma"/>
              </a:rPr>
              <a:t>n</a:t>
            </a:r>
            <a:r>
              <a:rPr dirty="0" sz="2500">
                <a:latin typeface="Tahoma"/>
                <a:cs typeface="Tahoma"/>
              </a:rPr>
              <a:t>	</a:t>
            </a:r>
            <a:r>
              <a:rPr dirty="0" sz="2500" spc="180">
                <a:latin typeface="Tahoma"/>
                <a:cs typeface="Tahoma"/>
              </a:rPr>
              <a:t>d</a:t>
            </a:r>
            <a:r>
              <a:rPr dirty="0" sz="2500" spc="30">
                <a:latin typeface="Tahoma"/>
                <a:cs typeface="Tahoma"/>
              </a:rPr>
              <a:t>u</a:t>
            </a:r>
            <a:r>
              <a:rPr dirty="0" sz="2500" spc="135">
                <a:latin typeface="Tahoma"/>
                <a:cs typeface="Tahoma"/>
              </a:rPr>
              <a:t>y</a:t>
            </a:r>
            <a:r>
              <a:rPr dirty="0" sz="2500" spc="-10">
                <a:latin typeface="Tahoma"/>
                <a:cs typeface="Tahoma"/>
              </a:rPr>
              <a:t>g</a:t>
            </a:r>
            <a:r>
              <a:rPr dirty="0" sz="2500" spc="35">
                <a:latin typeface="Tahoma"/>
                <a:cs typeface="Tahoma"/>
              </a:rPr>
              <a:t>u</a:t>
            </a:r>
            <a:r>
              <a:rPr dirty="0" sz="2500">
                <a:latin typeface="Tahoma"/>
                <a:cs typeface="Tahoma"/>
              </a:rPr>
              <a:t>	</a:t>
            </a:r>
            <a:r>
              <a:rPr dirty="0" sz="2500" spc="180">
                <a:latin typeface="Tahoma"/>
                <a:cs typeface="Tahoma"/>
              </a:rPr>
              <a:t>d</a:t>
            </a:r>
            <a:r>
              <a:rPr dirty="0" sz="2500" spc="30">
                <a:latin typeface="Tahoma"/>
                <a:cs typeface="Tahoma"/>
              </a:rPr>
              <a:t>u</a:t>
            </a:r>
            <a:r>
              <a:rPr dirty="0" sz="2500">
                <a:latin typeface="Tahoma"/>
                <a:cs typeface="Tahoma"/>
              </a:rPr>
              <a:t>r</a:t>
            </a:r>
            <a:r>
              <a:rPr dirty="0" sz="2500" spc="30">
                <a:latin typeface="Tahoma"/>
                <a:cs typeface="Tahoma"/>
              </a:rPr>
              <a:t>u</a:t>
            </a:r>
            <a:r>
              <a:rPr dirty="0" sz="2500" spc="130">
                <a:latin typeface="Tahoma"/>
                <a:cs typeface="Tahoma"/>
              </a:rPr>
              <a:t>m</a:t>
            </a:r>
            <a:r>
              <a:rPr dirty="0" sz="2500" spc="30">
                <a:latin typeface="Tahoma"/>
                <a:cs typeface="Tahoma"/>
              </a:rPr>
              <a:t>un</a:t>
            </a:r>
            <a:r>
              <a:rPr dirty="0" sz="2500" spc="180">
                <a:latin typeface="Tahoma"/>
                <a:cs typeface="Tahoma"/>
              </a:rPr>
              <a:t>d</a:t>
            </a:r>
            <a:r>
              <a:rPr dirty="0" sz="2500" spc="40">
                <a:latin typeface="Tahoma"/>
                <a:cs typeface="Tahoma"/>
              </a:rPr>
              <a:t>a</a:t>
            </a:r>
            <a:r>
              <a:rPr dirty="0" sz="2500">
                <a:latin typeface="Tahoma"/>
                <a:cs typeface="Tahoma"/>
              </a:rPr>
              <a:t>	</a:t>
            </a:r>
            <a:r>
              <a:rPr dirty="0" sz="2500" spc="35">
                <a:latin typeface="Tahoma"/>
                <a:cs typeface="Tahoma"/>
              </a:rPr>
              <a:t>a</a:t>
            </a:r>
            <a:r>
              <a:rPr dirty="0" sz="2500" spc="30">
                <a:latin typeface="Tahoma"/>
                <a:cs typeface="Tahoma"/>
              </a:rPr>
              <a:t>n</a:t>
            </a:r>
            <a:r>
              <a:rPr dirty="0" sz="2500" spc="25">
                <a:latin typeface="Tahoma"/>
                <a:cs typeface="Tahoma"/>
              </a:rPr>
              <a:t>i</a:t>
            </a:r>
            <a:r>
              <a:rPr dirty="0" sz="2500">
                <a:latin typeface="Tahoma"/>
                <a:cs typeface="Tahoma"/>
              </a:rPr>
              <a:t>	</a:t>
            </a:r>
            <a:r>
              <a:rPr dirty="0" sz="2500" spc="180">
                <a:latin typeface="Tahoma"/>
                <a:cs typeface="Tahoma"/>
              </a:rPr>
              <a:t>d</a:t>
            </a:r>
            <a:r>
              <a:rPr dirty="0" sz="2500" spc="100">
                <a:latin typeface="Tahoma"/>
                <a:cs typeface="Tahoma"/>
              </a:rPr>
              <a:t>e</a:t>
            </a:r>
            <a:r>
              <a:rPr dirty="0" sz="2500" spc="-10">
                <a:latin typeface="Tahoma"/>
                <a:cs typeface="Tahoma"/>
              </a:rPr>
              <a:t>ğ</a:t>
            </a:r>
            <a:r>
              <a:rPr dirty="0" sz="2500" spc="25">
                <a:latin typeface="Tahoma"/>
                <a:cs typeface="Tahoma"/>
              </a:rPr>
              <a:t>i</a:t>
            </a:r>
            <a:r>
              <a:rPr dirty="0" sz="2500" spc="125">
                <a:latin typeface="Tahoma"/>
                <a:cs typeface="Tahoma"/>
              </a:rPr>
              <a:t>ş</a:t>
            </a:r>
            <a:r>
              <a:rPr dirty="0" sz="2500" spc="25">
                <a:latin typeface="Tahoma"/>
                <a:cs typeface="Tahoma"/>
              </a:rPr>
              <a:t>i</a:t>
            </a:r>
            <a:r>
              <a:rPr dirty="0" sz="2500" spc="130">
                <a:latin typeface="Tahoma"/>
                <a:cs typeface="Tahoma"/>
              </a:rPr>
              <a:t>m</a:t>
            </a:r>
            <a:r>
              <a:rPr dirty="0" sz="2500" spc="-20">
                <a:latin typeface="Tahoma"/>
                <a:cs typeface="Tahoma"/>
              </a:rPr>
              <a:t>l</a:t>
            </a:r>
            <a:r>
              <a:rPr dirty="0" sz="2500" spc="100">
                <a:latin typeface="Tahoma"/>
                <a:cs typeface="Tahoma"/>
              </a:rPr>
              <a:t>e</a:t>
            </a:r>
            <a:r>
              <a:rPr dirty="0" sz="2500">
                <a:latin typeface="Tahoma"/>
                <a:cs typeface="Tahoma"/>
              </a:rPr>
              <a:t>r</a:t>
            </a:r>
            <a:r>
              <a:rPr dirty="0" sz="2500" spc="25">
                <a:latin typeface="Tahoma"/>
                <a:cs typeface="Tahoma"/>
              </a:rPr>
              <a:t>i</a:t>
            </a:r>
            <a:r>
              <a:rPr dirty="0" sz="2500" spc="35">
                <a:latin typeface="Tahoma"/>
                <a:cs typeface="Tahoma"/>
              </a:rPr>
              <a:t>n</a:t>
            </a:r>
            <a:r>
              <a:rPr dirty="0" sz="2500">
                <a:latin typeface="Tahoma"/>
                <a:cs typeface="Tahoma"/>
              </a:rPr>
              <a:t>	</a:t>
            </a:r>
            <a:r>
              <a:rPr dirty="0" sz="2500" spc="114">
                <a:latin typeface="Tahoma"/>
                <a:cs typeface="Tahoma"/>
              </a:rPr>
              <a:t>o</a:t>
            </a:r>
            <a:r>
              <a:rPr dirty="0" sz="2500" spc="-20">
                <a:latin typeface="Tahoma"/>
                <a:cs typeface="Tahoma"/>
              </a:rPr>
              <a:t>l</a:t>
            </a:r>
            <a:r>
              <a:rPr dirty="0" sz="2500" spc="130">
                <a:latin typeface="Tahoma"/>
                <a:cs typeface="Tahoma"/>
              </a:rPr>
              <a:t>m</a:t>
            </a:r>
            <a:r>
              <a:rPr dirty="0" sz="2500" spc="35">
                <a:latin typeface="Tahoma"/>
                <a:cs typeface="Tahoma"/>
              </a:rPr>
              <a:t>a</a:t>
            </a:r>
            <a:r>
              <a:rPr dirty="0" sz="2500" spc="125">
                <a:latin typeface="Tahoma"/>
                <a:cs typeface="Tahoma"/>
              </a:rPr>
              <a:t>s</a:t>
            </a:r>
            <a:r>
              <a:rPr dirty="0" sz="2500" spc="-20">
                <a:latin typeface="Tahoma"/>
                <a:cs typeface="Tahoma"/>
              </a:rPr>
              <a:t>ı</a:t>
            </a:r>
            <a:r>
              <a:rPr dirty="0" sz="2500">
                <a:latin typeface="Tahoma"/>
                <a:cs typeface="Tahoma"/>
              </a:rPr>
              <a:t>	</a:t>
            </a:r>
            <a:r>
              <a:rPr dirty="0" sz="2500" spc="50">
                <a:latin typeface="Tahoma"/>
                <a:cs typeface="Tahoma"/>
              </a:rPr>
              <a:t>v</a:t>
            </a:r>
            <a:r>
              <a:rPr dirty="0" sz="2500" spc="105">
                <a:latin typeface="Tahoma"/>
                <a:cs typeface="Tahoma"/>
              </a:rPr>
              <a:t>e</a:t>
            </a:r>
            <a:r>
              <a:rPr dirty="0" sz="2500">
                <a:latin typeface="Tahoma"/>
                <a:cs typeface="Tahoma"/>
              </a:rPr>
              <a:t>	</a:t>
            </a:r>
            <a:r>
              <a:rPr dirty="0" sz="2500" spc="35">
                <a:latin typeface="Tahoma"/>
                <a:cs typeface="Tahoma"/>
              </a:rPr>
              <a:t>a</a:t>
            </a:r>
            <a:r>
              <a:rPr dirty="0" sz="2500" spc="30">
                <a:latin typeface="Tahoma"/>
                <a:cs typeface="Tahoma"/>
              </a:rPr>
              <a:t>nn</a:t>
            </a:r>
            <a:r>
              <a:rPr dirty="0" sz="2500" spc="100">
                <a:latin typeface="Tahoma"/>
                <a:cs typeface="Tahoma"/>
              </a:rPr>
              <a:t>e</a:t>
            </a:r>
            <a:r>
              <a:rPr dirty="0" sz="2500" spc="135">
                <a:latin typeface="Tahoma"/>
                <a:cs typeface="Tahoma"/>
              </a:rPr>
              <a:t>y</a:t>
            </a:r>
            <a:r>
              <a:rPr dirty="0" sz="2500" spc="105">
                <a:latin typeface="Tahoma"/>
                <a:cs typeface="Tahoma"/>
              </a:rPr>
              <a:t>e</a:t>
            </a:r>
            <a:r>
              <a:rPr dirty="0" sz="2500">
                <a:latin typeface="Tahoma"/>
                <a:cs typeface="Tahoma"/>
              </a:rPr>
              <a:t>	</a:t>
            </a:r>
            <a:r>
              <a:rPr dirty="0" sz="2500" spc="180">
                <a:latin typeface="Tahoma"/>
                <a:cs typeface="Tahoma"/>
              </a:rPr>
              <a:t>b</a:t>
            </a:r>
            <a:r>
              <a:rPr dirty="0" sz="2500" spc="25">
                <a:latin typeface="Tahoma"/>
                <a:cs typeface="Tahoma"/>
              </a:rPr>
              <a:t>i</a:t>
            </a:r>
            <a:r>
              <a:rPr dirty="0" sz="2500" spc="5">
                <a:latin typeface="Tahoma"/>
                <a:cs typeface="Tahoma"/>
              </a:rPr>
              <a:t>r</a:t>
            </a:r>
            <a:r>
              <a:rPr dirty="0" sz="2500" spc="180">
                <a:latin typeface="Tahoma"/>
                <a:cs typeface="Tahoma"/>
              </a:rPr>
              <a:t>d</a:t>
            </a:r>
            <a:r>
              <a:rPr dirty="0" sz="2500" spc="100">
                <a:latin typeface="Tahoma"/>
                <a:cs typeface="Tahoma"/>
              </a:rPr>
              <a:t>e</a:t>
            </a:r>
            <a:r>
              <a:rPr dirty="0" sz="2500" spc="35">
                <a:latin typeface="Tahoma"/>
                <a:cs typeface="Tahoma"/>
              </a:rPr>
              <a:t>n</a:t>
            </a:r>
            <a:r>
              <a:rPr dirty="0" sz="2500">
                <a:latin typeface="Tahoma"/>
                <a:cs typeface="Tahoma"/>
              </a:rPr>
              <a:t>	</a:t>
            </a:r>
            <a:r>
              <a:rPr dirty="0" sz="2500" spc="114">
                <a:latin typeface="Tahoma"/>
                <a:cs typeface="Tahoma"/>
              </a:rPr>
              <a:t>ö</a:t>
            </a:r>
            <a:r>
              <a:rPr dirty="0" sz="2500" spc="35">
                <a:latin typeface="Tahoma"/>
                <a:cs typeface="Tahoma"/>
              </a:rPr>
              <a:t>f</a:t>
            </a:r>
            <a:r>
              <a:rPr dirty="0" sz="2500" spc="5">
                <a:latin typeface="Tahoma"/>
                <a:cs typeface="Tahoma"/>
              </a:rPr>
              <a:t>k</a:t>
            </a:r>
            <a:r>
              <a:rPr dirty="0" sz="2500" spc="100">
                <a:latin typeface="Tahoma"/>
                <a:cs typeface="Tahoma"/>
              </a:rPr>
              <a:t>e</a:t>
            </a:r>
            <a:r>
              <a:rPr dirty="0" sz="2500" spc="-20">
                <a:latin typeface="Tahoma"/>
                <a:cs typeface="Tahoma"/>
              </a:rPr>
              <a:t>l</a:t>
            </a:r>
            <a:r>
              <a:rPr dirty="0" sz="2500" spc="100">
                <a:latin typeface="Tahoma"/>
                <a:cs typeface="Tahoma"/>
              </a:rPr>
              <a:t>e</a:t>
            </a:r>
            <a:r>
              <a:rPr dirty="0" sz="2500" spc="30">
                <a:latin typeface="Tahoma"/>
                <a:cs typeface="Tahoma"/>
              </a:rPr>
              <a:t>n</a:t>
            </a:r>
            <a:r>
              <a:rPr dirty="0" sz="2500" spc="25">
                <a:latin typeface="Tahoma"/>
                <a:cs typeface="Tahoma"/>
              </a:rPr>
              <a:t>i</a:t>
            </a:r>
            <a:r>
              <a:rPr dirty="0" sz="2500" spc="185">
                <a:latin typeface="Tahoma"/>
                <a:cs typeface="Tahoma"/>
              </a:rPr>
              <a:t>p</a:t>
            </a:r>
            <a:r>
              <a:rPr dirty="0" sz="2500">
                <a:latin typeface="Tahoma"/>
                <a:cs typeface="Tahoma"/>
              </a:rPr>
              <a:t>	</a:t>
            </a:r>
            <a:r>
              <a:rPr dirty="0" sz="2500" spc="35">
                <a:latin typeface="Tahoma"/>
                <a:cs typeface="Tahoma"/>
              </a:rPr>
              <a:t>f</a:t>
            </a:r>
            <a:r>
              <a:rPr dirty="0" sz="2500" spc="100">
                <a:latin typeface="Tahoma"/>
                <a:cs typeface="Tahoma"/>
              </a:rPr>
              <a:t>e</a:t>
            </a:r>
            <a:r>
              <a:rPr dirty="0" sz="2500" spc="50">
                <a:latin typeface="Tahoma"/>
                <a:cs typeface="Tahoma"/>
              </a:rPr>
              <a:t>v</a:t>
            </a:r>
            <a:r>
              <a:rPr dirty="0" sz="2500">
                <a:latin typeface="Tahoma"/>
                <a:cs typeface="Tahoma"/>
              </a:rPr>
              <a:t>r</a:t>
            </a:r>
            <a:r>
              <a:rPr dirty="0" sz="2500" spc="25">
                <a:latin typeface="Tahoma"/>
                <a:cs typeface="Tahoma"/>
              </a:rPr>
              <a:t>i</a:t>
            </a:r>
            <a:r>
              <a:rPr dirty="0" sz="2500">
                <a:latin typeface="Tahoma"/>
                <a:cs typeface="Tahoma"/>
              </a:rPr>
              <a:t>	</a:t>
            </a:r>
            <a:r>
              <a:rPr dirty="0" sz="2500" spc="180">
                <a:latin typeface="Tahoma"/>
                <a:cs typeface="Tahoma"/>
              </a:rPr>
              <a:t>d</a:t>
            </a:r>
            <a:r>
              <a:rPr dirty="0" sz="2500" spc="35">
                <a:latin typeface="Tahoma"/>
                <a:cs typeface="Tahoma"/>
              </a:rPr>
              <a:t>a</a:t>
            </a:r>
            <a:r>
              <a:rPr dirty="0" sz="2500" spc="50">
                <a:latin typeface="Tahoma"/>
                <a:cs typeface="Tahoma"/>
              </a:rPr>
              <a:t>v</a:t>
            </a:r>
            <a:r>
              <a:rPr dirty="0" sz="2500" spc="5">
                <a:latin typeface="Tahoma"/>
                <a:cs typeface="Tahoma"/>
              </a:rPr>
              <a:t>r</a:t>
            </a:r>
            <a:r>
              <a:rPr dirty="0" sz="2500" spc="35">
                <a:latin typeface="Tahoma"/>
                <a:cs typeface="Tahoma"/>
              </a:rPr>
              <a:t>a</a:t>
            </a:r>
            <a:r>
              <a:rPr dirty="0" sz="2500" spc="30">
                <a:latin typeface="Tahoma"/>
                <a:cs typeface="Tahoma"/>
              </a:rPr>
              <a:t>n</a:t>
            </a:r>
            <a:r>
              <a:rPr dirty="0" sz="2500" spc="-20">
                <a:latin typeface="Tahoma"/>
                <a:cs typeface="Tahoma"/>
              </a:rPr>
              <a:t>ı</a:t>
            </a:r>
            <a:r>
              <a:rPr dirty="0" sz="2500" spc="125">
                <a:latin typeface="Tahoma"/>
                <a:cs typeface="Tahoma"/>
              </a:rPr>
              <a:t>ş</a:t>
            </a:r>
            <a:r>
              <a:rPr dirty="0" sz="2500" spc="-20">
                <a:latin typeface="Tahoma"/>
                <a:cs typeface="Tahoma"/>
              </a:rPr>
              <a:t>l</a:t>
            </a:r>
            <a:r>
              <a:rPr dirty="0" sz="2500" spc="35">
                <a:latin typeface="Tahoma"/>
                <a:cs typeface="Tahoma"/>
              </a:rPr>
              <a:t>a</a:t>
            </a:r>
            <a:r>
              <a:rPr dirty="0" sz="2500" spc="5">
                <a:latin typeface="Tahoma"/>
                <a:cs typeface="Tahoma"/>
              </a:rPr>
              <a:t>r  </a:t>
            </a:r>
            <a:r>
              <a:rPr dirty="0" sz="2500" spc="50">
                <a:latin typeface="Tahoma"/>
                <a:cs typeface="Tahoma"/>
              </a:rPr>
              <a:t>sergilemesi”</a:t>
            </a:r>
            <a:r>
              <a:rPr dirty="0" sz="2500" spc="-125">
                <a:latin typeface="Tahoma"/>
                <a:cs typeface="Tahoma"/>
              </a:rPr>
              <a:t> </a:t>
            </a:r>
            <a:r>
              <a:rPr dirty="0" sz="2500" spc="110">
                <a:latin typeface="Tahoma"/>
                <a:cs typeface="Tahoma"/>
              </a:rPr>
              <a:t>maddesinde</a:t>
            </a:r>
            <a:r>
              <a:rPr dirty="0" sz="2500" spc="-120">
                <a:latin typeface="Tahoma"/>
                <a:cs typeface="Tahoma"/>
              </a:rPr>
              <a:t> </a:t>
            </a:r>
            <a:r>
              <a:rPr dirty="0" sz="2500" spc="-60">
                <a:latin typeface="Tahoma"/>
                <a:cs typeface="Tahoma"/>
              </a:rPr>
              <a:t>%90,7</a:t>
            </a:r>
            <a:endParaRPr sz="2500">
              <a:latin typeface="Tahoma"/>
              <a:cs typeface="Tahoma"/>
            </a:endParaRPr>
          </a:p>
          <a:p>
            <a:pPr marL="12700" marR="2136775">
              <a:lnSpc>
                <a:spcPct val="215000"/>
              </a:lnSpc>
            </a:pPr>
            <a:r>
              <a:rPr dirty="0" sz="2500" spc="10">
                <a:latin typeface="Tahoma"/>
                <a:cs typeface="Tahoma"/>
              </a:rPr>
              <a:t>“Erkeğin</a:t>
            </a:r>
            <a:r>
              <a:rPr dirty="0" sz="2500" spc="-114">
                <a:latin typeface="Tahoma"/>
                <a:cs typeface="Tahoma"/>
              </a:rPr>
              <a:t> </a:t>
            </a:r>
            <a:r>
              <a:rPr dirty="0" sz="2500" spc="45">
                <a:latin typeface="Tahoma"/>
                <a:cs typeface="Tahoma"/>
              </a:rPr>
              <a:t>kadına</a:t>
            </a:r>
            <a:r>
              <a:rPr dirty="0" sz="2500" spc="-110">
                <a:latin typeface="Tahoma"/>
                <a:cs typeface="Tahoma"/>
              </a:rPr>
              <a:t> </a:t>
            </a:r>
            <a:r>
              <a:rPr dirty="0" sz="2500" spc="45">
                <a:latin typeface="Tahoma"/>
                <a:cs typeface="Tahoma"/>
              </a:rPr>
              <a:t>hakaret</a:t>
            </a:r>
            <a:r>
              <a:rPr dirty="0" sz="2500" spc="-114">
                <a:latin typeface="Tahoma"/>
                <a:cs typeface="Tahoma"/>
              </a:rPr>
              <a:t> </a:t>
            </a:r>
            <a:r>
              <a:rPr dirty="0" sz="2500" spc="40">
                <a:latin typeface="Tahoma"/>
                <a:cs typeface="Tahoma"/>
              </a:rPr>
              <a:t>etmesi,</a:t>
            </a:r>
            <a:r>
              <a:rPr dirty="0" sz="2500" spc="-110">
                <a:latin typeface="Tahoma"/>
                <a:cs typeface="Tahoma"/>
              </a:rPr>
              <a:t> </a:t>
            </a:r>
            <a:r>
              <a:rPr dirty="0" sz="2500" spc="50">
                <a:latin typeface="Tahoma"/>
                <a:cs typeface="Tahoma"/>
              </a:rPr>
              <a:t>lakap</a:t>
            </a:r>
            <a:r>
              <a:rPr dirty="0" sz="2500" spc="-114">
                <a:latin typeface="Tahoma"/>
                <a:cs typeface="Tahoma"/>
              </a:rPr>
              <a:t> </a:t>
            </a:r>
            <a:r>
              <a:rPr dirty="0" sz="2500" spc="15">
                <a:latin typeface="Tahoma"/>
                <a:cs typeface="Tahoma"/>
              </a:rPr>
              <a:t>takması,</a:t>
            </a:r>
            <a:r>
              <a:rPr dirty="0" sz="2500" spc="-110">
                <a:latin typeface="Tahoma"/>
                <a:cs typeface="Tahoma"/>
              </a:rPr>
              <a:t> </a:t>
            </a:r>
            <a:r>
              <a:rPr dirty="0" sz="2500" spc="50">
                <a:latin typeface="Tahoma"/>
                <a:cs typeface="Tahoma"/>
              </a:rPr>
              <a:t>aşağılayıcı</a:t>
            </a:r>
            <a:r>
              <a:rPr dirty="0" sz="2500" spc="-114">
                <a:latin typeface="Tahoma"/>
                <a:cs typeface="Tahoma"/>
              </a:rPr>
              <a:t> </a:t>
            </a:r>
            <a:r>
              <a:rPr dirty="0" sz="2500" spc="55">
                <a:latin typeface="Tahoma"/>
                <a:cs typeface="Tahoma"/>
              </a:rPr>
              <a:t>ifadeler</a:t>
            </a:r>
            <a:r>
              <a:rPr dirty="0" sz="2500" spc="-110">
                <a:latin typeface="Tahoma"/>
                <a:cs typeface="Tahoma"/>
              </a:rPr>
              <a:t> </a:t>
            </a:r>
            <a:r>
              <a:rPr dirty="0" sz="2500" spc="25">
                <a:latin typeface="Tahoma"/>
                <a:cs typeface="Tahoma"/>
              </a:rPr>
              <a:t>kullanması”</a:t>
            </a:r>
            <a:r>
              <a:rPr dirty="0" sz="2500" spc="-114">
                <a:latin typeface="Tahoma"/>
                <a:cs typeface="Tahoma"/>
              </a:rPr>
              <a:t> </a:t>
            </a:r>
            <a:r>
              <a:rPr dirty="0" sz="2500" spc="110">
                <a:latin typeface="Tahoma"/>
                <a:cs typeface="Tahoma"/>
              </a:rPr>
              <a:t>maddesinde</a:t>
            </a:r>
            <a:r>
              <a:rPr dirty="0" sz="2500" spc="-110">
                <a:latin typeface="Tahoma"/>
                <a:cs typeface="Tahoma"/>
              </a:rPr>
              <a:t> </a:t>
            </a:r>
            <a:r>
              <a:rPr dirty="0" sz="2500" spc="-85">
                <a:latin typeface="Tahoma"/>
                <a:cs typeface="Tahoma"/>
              </a:rPr>
              <a:t>%88,3 </a:t>
            </a:r>
            <a:r>
              <a:rPr dirty="0" sz="2500" spc="-770">
                <a:latin typeface="Tahoma"/>
                <a:cs typeface="Tahoma"/>
              </a:rPr>
              <a:t> </a:t>
            </a:r>
            <a:r>
              <a:rPr dirty="0" sz="2500" spc="15">
                <a:latin typeface="Tahoma"/>
                <a:cs typeface="Tahoma"/>
              </a:rPr>
              <a:t>“Kadının</a:t>
            </a:r>
            <a:r>
              <a:rPr dirty="0" sz="2500" spc="-120">
                <a:latin typeface="Tahoma"/>
                <a:cs typeface="Tahoma"/>
              </a:rPr>
              <a:t> </a:t>
            </a:r>
            <a:r>
              <a:rPr dirty="0" sz="2500" spc="95">
                <a:latin typeface="Tahoma"/>
                <a:cs typeface="Tahoma"/>
              </a:rPr>
              <a:t>bedeniyle</a:t>
            </a:r>
            <a:r>
              <a:rPr dirty="0" sz="2500" spc="-114">
                <a:latin typeface="Tahoma"/>
                <a:cs typeface="Tahoma"/>
              </a:rPr>
              <a:t> </a:t>
            </a:r>
            <a:r>
              <a:rPr dirty="0" sz="2500" spc="5">
                <a:latin typeface="Tahoma"/>
                <a:cs typeface="Tahoma"/>
              </a:rPr>
              <a:t>alakalı</a:t>
            </a:r>
            <a:r>
              <a:rPr dirty="0" sz="2500" spc="-120">
                <a:latin typeface="Tahoma"/>
                <a:cs typeface="Tahoma"/>
              </a:rPr>
              <a:t> </a:t>
            </a:r>
            <a:r>
              <a:rPr dirty="0" sz="2500" spc="60">
                <a:latin typeface="Tahoma"/>
                <a:cs typeface="Tahoma"/>
              </a:rPr>
              <a:t>olumsuz</a:t>
            </a:r>
            <a:r>
              <a:rPr dirty="0" sz="2500" spc="-114">
                <a:latin typeface="Tahoma"/>
                <a:cs typeface="Tahoma"/>
              </a:rPr>
              <a:t> </a:t>
            </a:r>
            <a:r>
              <a:rPr dirty="0" sz="2500" spc="75">
                <a:latin typeface="Tahoma"/>
                <a:cs typeface="Tahoma"/>
              </a:rPr>
              <a:t>cümleler</a:t>
            </a:r>
            <a:r>
              <a:rPr dirty="0" sz="2500" spc="-114">
                <a:latin typeface="Tahoma"/>
                <a:cs typeface="Tahoma"/>
              </a:rPr>
              <a:t> </a:t>
            </a:r>
            <a:r>
              <a:rPr dirty="0" sz="2500" spc="50">
                <a:latin typeface="Tahoma"/>
                <a:cs typeface="Tahoma"/>
              </a:rPr>
              <a:t>sarf</a:t>
            </a:r>
            <a:r>
              <a:rPr dirty="0" sz="2500" spc="-120">
                <a:latin typeface="Tahoma"/>
                <a:cs typeface="Tahoma"/>
              </a:rPr>
              <a:t> </a:t>
            </a:r>
            <a:r>
              <a:rPr dirty="0" sz="2500" spc="65">
                <a:latin typeface="Tahoma"/>
                <a:cs typeface="Tahoma"/>
              </a:rPr>
              <a:t>edilmesi”</a:t>
            </a:r>
            <a:r>
              <a:rPr dirty="0" sz="2500" spc="-114">
                <a:latin typeface="Tahoma"/>
                <a:cs typeface="Tahoma"/>
              </a:rPr>
              <a:t> </a:t>
            </a:r>
            <a:r>
              <a:rPr dirty="0" sz="2500" spc="110">
                <a:latin typeface="Tahoma"/>
                <a:cs typeface="Tahoma"/>
              </a:rPr>
              <a:t>maddesinde</a:t>
            </a:r>
            <a:r>
              <a:rPr dirty="0" sz="2500" spc="-120">
                <a:latin typeface="Tahoma"/>
                <a:cs typeface="Tahoma"/>
              </a:rPr>
              <a:t> </a:t>
            </a:r>
            <a:r>
              <a:rPr dirty="0" sz="2500" spc="-85">
                <a:latin typeface="Tahoma"/>
                <a:cs typeface="Tahoma"/>
              </a:rPr>
              <a:t>%83,5</a:t>
            </a:r>
            <a:r>
              <a:rPr dirty="0" sz="2500" spc="-114">
                <a:latin typeface="Tahoma"/>
                <a:cs typeface="Tahoma"/>
              </a:rPr>
              <a:t> </a:t>
            </a:r>
            <a:r>
              <a:rPr dirty="0" sz="2500" spc="50">
                <a:latin typeface="Tahoma"/>
                <a:cs typeface="Tahoma"/>
              </a:rPr>
              <a:t>oranında</a:t>
            </a:r>
            <a:endParaRPr sz="25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650">
              <a:latin typeface="Tahoma"/>
              <a:cs typeface="Tahoma"/>
            </a:endParaRPr>
          </a:p>
          <a:p>
            <a:pPr marL="12700" marR="11430">
              <a:lnSpc>
                <a:spcPct val="107500"/>
              </a:lnSpc>
            </a:pPr>
            <a:r>
              <a:rPr dirty="0" sz="2500" spc="30">
                <a:latin typeface="Tahoma"/>
                <a:cs typeface="Tahoma"/>
              </a:rPr>
              <a:t>“Şiddettir.”</a:t>
            </a:r>
            <a:r>
              <a:rPr dirty="0" sz="2500" spc="65">
                <a:latin typeface="Tahoma"/>
                <a:cs typeface="Tahoma"/>
              </a:rPr>
              <a:t> </a:t>
            </a:r>
            <a:r>
              <a:rPr dirty="0" sz="2500" spc="75">
                <a:latin typeface="Tahoma"/>
                <a:cs typeface="Tahoma"/>
              </a:rPr>
              <a:t>seçeneğinin</a:t>
            </a:r>
            <a:r>
              <a:rPr dirty="0" sz="2500" spc="70">
                <a:latin typeface="Tahoma"/>
                <a:cs typeface="Tahoma"/>
              </a:rPr>
              <a:t> </a:t>
            </a:r>
            <a:r>
              <a:rPr dirty="0" sz="2500" spc="65">
                <a:latin typeface="Tahoma"/>
                <a:cs typeface="Tahoma"/>
              </a:rPr>
              <a:t>işaretlenmiş</a:t>
            </a:r>
            <a:r>
              <a:rPr dirty="0" sz="2500" spc="70">
                <a:latin typeface="Tahoma"/>
                <a:cs typeface="Tahoma"/>
              </a:rPr>
              <a:t> </a:t>
            </a:r>
            <a:r>
              <a:rPr dirty="0" sz="2500" spc="60">
                <a:latin typeface="Tahoma"/>
                <a:cs typeface="Tahoma"/>
              </a:rPr>
              <a:t>olması</a:t>
            </a:r>
            <a:r>
              <a:rPr dirty="0" sz="2500" spc="65">
                <a:latin typeface="Tahoma"/>
                <a:cs typeface="Tahoma"/>
              </a:rPr>
              <a:t> </a:t>
            </a:r>
            <a:r>
              <a:rPr dirty="0" sz="2500" spc="40">
                <a:latin typeface="Tahoma"/>
                <a:cs typeface="Tahoma"/>
              </a:rPr>
              <a:t>fiziksel</a:t>
            </a:r>
            <a:r>
              <a:rPr dirty="0" sz="2500" spc="70">
                <a:latin typeface="Tahoma"/>
                <a:cs typeface="Tahoma"/>
              </a:rPr>
              <a:t> </a:t>
            </a:r>
            <a:r>
              <a:rPr dirty="0" sz="2500" spc="75">
                <a:latin typeface="Tahoma"/>
                <a:cs typeface="Tahoma"/>
              </a:rPr>
              <a:t>ve</a:t>
            </a:r>
            <a:r>
              <a:rPr dirty="0" sz="2500" spc="70">
                <a:latin typeface="Tahoma"/>
                <a:cs typeface="Tahoma"/>
              </a:rPr>
              <a:t> </a:t>
            </a:r>
            <a:r>
              <a:rPr dirty="0" sz="2500" spc="65">
                <a:latin typeface="Tahoma"/>
                <a:cs typeface="Tahoma"/>
              </a:rPr>
              <a:t>sözel </a:t>
            </a:r>
            <a:r>
              <a:rPr dirty="0" sz="2500" spc="100">
                <a:latin typeface="Tahoma"/>
                <a:cs typeface="Tahoma"/>
              </a:rPr>
              <a:t>şiddetin</a:t>
            </a:r>
            <a:r>
              <a:rPr dirty="0" sz="2500" spc="70">
                <a:latin typeface="Tahoma"/>
                <a:cs typeface="Tahoma"/>
              </a:rPr>
              <a:t> </a:t>
            </a:r>
            <a:r>
              <a:rPr dirty="0" sz="2500" spc="30">
                <a:latin typeface="Tahoma"/>
                <a:cs typeface="Tahoma"/>
              </a:rPr>
              <a:t>tanındığının</a:t>
            </a:r>
            <a:r>
              <a:rPr dirty="0" sz="2500" spc="70">
                <a:latin typeface="Tahoma"/>
                <a:cs typeface="Tahoma"/>
              </a:rPr>
              <a:t> </a:t>
            </a:r>
            <a:r>
              <a:rPr dirty="0" sz="2500" spc="75">
                <a:latin typeface="Tahoma"/>
                <a:cs typeface="Tahoma"/>
              </a:rPr>
              <a:t>ve</a:t>
            </a:r>
            <a:r>
              <a:rPr dirty="0" sz="2500" spc="65">
                <a:latin typeface="Tahoma"/>
                <a:cs typeface="Tahoma"/>
              </a:rPr>
              <a:t> </a:t>
            </a:r>
            <a:r>
              <a:rPr dirty="0" sz="2500" spc="20">
                <a:latin typeface="Tahoma"/>
                <a:cs typeface="Tahoma"/>
              </a:rPr>
              <a:t>fark</a:t>
            </a:r>
            <a:r>
              <a:rPr dirty="0" sz="2500" spc="70">
                <a:latin typeface="Tahoma"/>
                <a:cs typeface="Tahoma"/>
              </a:rPr>
              <a:t> </a:t>
            </a:r>
            <a:r>
              <a:rPr dirty="0" sz="2500" spc="55">
                <a:latin typeface="Tahoma"/>
                <a:cs typeface="Tahoma"/>
              </a:rPr>
              <a:t>edildiğinin</a:t>
            </a:r>
            <a:r>
              <a:rPr dirty="0" sz="2500" spc="70">
                <a:latin typeface="Tahoma"/>
                <a:cs typeface="Tahoma"/>
              </a:rPr>
              <a:t> göstergesi </a:t>
            </a:r>
            <a:r>
              <a:rPr dirty="0" sz="2500" spc="-765">
                <a:latin typeface="Tahoma"/>
                <a:cs typeface="Tahoma"/>
              </a:rPr>
              <a:t> </a:t>
            </a:r>
            <a:r>
              <a:rPr dirty="0" sz="2500" spc="30">
                <a:latin typeface="Tahoma"/>
                <a:cs typeface="Tahoma"/>
              </a:rPr>
              <a:t>olarak</a:t>
            </a:r>
            <a:r>
              <a:rPr dirty="0" sz="2500" spc="-125">
                <a:latin typeface="Tahoma"/>
                <a:cs typeface="Tahoma"/>
              </a:rPr>
              <a:t> </a:t>
            </a:r>
            <a:r>
              <a:rPr dirty="0" sz="2500" spc="45">
                <a:latin typeface="Tahoma"/>
                <a:cs typeface="Tahoma"/>
              </a:rPr>
              <a:t>kabul</a:t>
            </a:r>
            <a:r>
              <a:rPr dirty="0" sz="2500" spc="-120">
                <a:latin typeface="Tahoma"/>
                <a:cs typeface="Tahoma"/>
              </a:rPr>
              <a:t> </a:t>
            </a:r>
            <a:r>
              <a:rPr dirty="0" sz="2500" spc="40">
                <a:latin typeface="Tahoma"/>
                <a:cs typeface="Tahoma"/>
              </a:rPr>
              <a:t>edilmiştir.</a:t>
            </a:r>
            <a:endParaRPr sz="25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10333" y="538559"/>
            <a:ext cx="7180580" cy="1933575"/>
          </a:xfrm>
          <a:custGeom>
            <a:avLst/>
            <a:gdLst/>
            <a:ahLst/>
            <a:cxnLst/>
            <a:rect l="l" t="t" r="r" b="b"/>
            <a:pathLst>
              <a:path w="7180580" h="1933575">
                <a:moveTo>
                  <a:pt x="6817963" y="1933574"/>
                </a:moveTo>
                <a:lnTo>
                  <a:pt x="344930" y="1933574"/>
                </a:lnTo>
                <a:lnTo>
                  <a:pt x="0" y="604090"/>
                </a:lnTo>
                <a:lnTo>
                  <a:pt x="7180331" y="0"/>
                </a:lnTo>
                <a:lnTo>
                  <a:pt x="6817963" y="1933574"/>
                </a:lnTo>
                <a:close/>
              </a:path>
            </a:pathLst>
          </a:custGeom>
          <a:solidFill>
            <a:srgbClr val="FF82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127132" y="1206632"/>
            <a:ext cx="2941955" cy="8788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600" spc="45">
                <a:solidFill>
                  <a:srgbClr val="000000"/>
                </a:solidFill>
                <a:latin typeface="Trebuchet MS"/>
                <a:cs typeface="Trebuchet MS"/>
              </a:rPr>
              <a:t>Sonuçlar</a:t>
            </a:r>
            <a:endParaRPr sz="56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6546" y="2905004"/>
            <a:ext cx="16201390" cy="49117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96520">
              <a:lnSpc>
                <a:spcPct val="100000"/>
              </a:lnSpc>
              <a:spcBef>
                <a:spcPts val="100"/>
              </a:spcBef>
            </a:pPr>
            <a:r>
              <a:rPr dirty="0" sz="2500" spc="45">
                <a:latin typeface="Tahoma"/>
                <a:cs typeface="Tahoma"/>
              </a:rPr>
              <a:t>Duygusal</a:t>
            </a:r>
            <a:r>
              <a:rPr dirty="0" sz="2500" spc="-114">
                <a:latin typeface="Tahoma"/>
                <a:cs typeface="Tahoma"/>
              </a:rPr>
              <a:t> </a:t>
            </a:r>
            <a:r>
              <a:rPr dirty="0" sz="2500" spc="50">
                <a:latin typeface="Tahoma"/>
                <a:cs typeface="Tahoma"/>
              </a:rPr>
              <a:t>ilişkilerde</a:t>
            </a:r>
            <a:r>
              <a:rPr dirty="0" sz="2500" spc="-110">
                <a:latin typeface="Tahoma"/>
                <a:cs typeface="Tahoma"/>
              </a:rPr>
              <a:t> </a:t>
            </a:r>
            <a:r>
              <a:rPr dirty="0" sz="2500" spc="35">
                <a:latin typeface="Tahoma"/>
                <a:cs typeface="Tahoma"/>
              </a:rPr>
              <a:t>kadının</a:t>
            </a:r>
            <a:r>
              <a:rPr dirty="0" sz="2500" spc="-110">
                <a:latin typeface="Tahoma"/>
                <a:cs typeface="Tahoma"/>
              </a:rPr>
              <a:t> </a:t>
            </a:r>
            <a:r>
              <a:rPr dirty="0" sz="2500" spc="60">
                <a:latin typeface="Tahoma"/>
                <a:cs typeface="Tahoma"/>
              </a:rPr>
              <a:t>birlikteyken</a:t>
            </a:r>
            <a:r>
              <a:rPr dirty="0" sz="2500" spc="-114">
                <a:latin typeface="Tahoma"/>
                <a:cs typeface="Tahoma"/>
              </a:rPr>
              <a:t> </a:t>
            </a:r>
            <a:r>
              <a:rPr dirty="0" sz="2500" spc="70">
                <a:latin typeface="Tahoma"/>
                <a:cs typeface="Tahoma"/>
              </a:rPr>
              <a:t>güvende</a:t>
            </a:r>
            <a:r>
              <a:rPr dirty="0" sz="2500" spc="-110">
                <a:latin typeface="Tahoma"/>
                <a:cs typeface="Tahoma"/>
              </a:rPr>
              <a:t> </a:t>
            </a:r>
            <a:r>
              <a:rPr dirty="0" sz="2500" spc="40">
                <a:latin typeface="Tahoma"/>
                <a:cs typeface="Tahoma"/>
              </a:rPr>
              <a:t>olmadığını</a:t>
            </a:r>
            <a:r>
              <a:rPr dirty="0" sz="2500" spc="-110">
                <a:latin typeface="Tahoma"/>
                <a:cs typeface="Tahoma"/>
              </a:rPr>
              <a:t> </a:t>
            </a:r>
            <a:r>
              <a:rPr dirty="0" sz="2500" spc="75">
                <a:latin typeface="Tahoma"/>
                <a:cs typeface="Tahoma"/>
              </a:rPr>
              <a:t>hissetmesi”</a:t>
            </a:r>
            <a:r>
              <a:rPr dirty="0" sz="2500" spc="-110">
                <a:latin typeface="Tahoma"/>
                <a:cs typeface="Tahoma"/>
              </a:rPr>
              <a:t> </a:t>
            </a:r>
            <a:r>
              <a:rPr dirty="0" sz="2500" spc="110">
                <a:latin typeface="Tahoma"/>
                <a:cs typeface="Tahoma"/>
              </a:rPr>
              <a:t>maddesinde</a:t>
            </a:r>
            <a:r>
              <a:rPr dirty="0" sz="2500" spc="-114">
                <a:latin typeface="Tahoma"/>
                <a:cs typeface="Tahoma"/>
              </a:rPr>
              <a:t> </a:t>
            </a:r>
            <a:r>
              <a:rPr dirty="0" sz="2500" spc="-110">
                <a:latin typeface="Tahoma"/>
                <a:cs typeface="Tahoma"/>
              </a:rPr>
              <a:t>%57,8</a:t>
            </a:r>
            <a:endParaRPr sz="25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650">
              <a:latin typeface="Tahoma"/>
              <a:cs typeface="Tahoma"/>
            </a:endParaRPr>
          </a:p>
          <a:p>
            <a:pPr marL="12700" marR="6985">
              <a:lnSpc>
                <a:spcPct val="107500"/>
              </a:lnSpc>
            </a:pPr>
            <a:r>
              <a:rPr dirty="0" sz="2500" spc="30">
                <a:latin typeface="Tahoma"/>
                <a:cs typeface="Tahoma"/>
              </a:rPr>
              <a:t>“Duygusal</a:t>
            </a:r>
            <a:r>
              <a:rPr dirty="0" sz="2500" spc="330">
                <a:latin typeface="Tahoma"/>
                <a:cs typeface="Tahoma"/>
              </a:rPr>
              <a:t> </a:t>
            </a:r>
            <a:r>
              <a:rPr dirty="0" sz="2500" spc="50">
                <a:latin typeface="Tahoma"/>
                <a:cs typeface="Tahoma"/>
              </a:rPr>
              <a:t>ilişkilerde</a:t>
            </a:r>
            <a:r>
              <a:rPr dirty="0" sz="2500" spc="330">
                <a:latin typeface="Tahoma"/>
                <a:cs typeface="Tahoma"/>
              </a:rPr>
              <a:t> </a:t>
            </a:r>
            <a:r>
              <a:rPr dirty="0" sz="2500" spc="25">
                <a:latin typeface="Tahoma"/>
                <a:cs typeface="Tahoma"/>
              </a:rPr>
              <a:t>aşırı</a:t>
            </a:r>
            <a:r>
              <a:rPr dirty="0" sz="2500" spc="330">
                <a:latin typeface="Tahoma"/>
                <a:cs typeface="Tahoma"/>
              </a:rPr>
              <a:t> </a:t>
            </a:r>
            <a:r>
              <a:rPr dirty="0" sz="2500" spc="40">
                <a:latin typeface="Tahoma"/>
                <a:cs typeface="Tahoma"/>
              </a:rPr>
              <a:t>kıskançlık</a:t>
            </a:r>
            <a:r>
              <a:rPr dirty="0" sz="2500" spc="335">
                <a:latin typeface="Tahoma"/>
                <a:cs typeface="Tahoma"/>
              </a:rPr>
              <a:t> </a:t>
            </a:r>
            <a:r>
              <a:rPr dirty="0" sz="2500" spc="75">
                <a:latin typeface="Tahoma"/>
                <a:cs typeface="Tahoma"/>
              </a:rPr>
              <a:t>ve</a:t>
            </a:r>
            <a:r>
              <a:rPr dirty="0" sz="2500" spc="330">
                <a:latin typeface="Tahoma"/>
                <a:cs typeface="Tahoma"/>
              </a:rPr>
              <a:t> </a:t>
            </a:r>
            <a:r>
              <a:rPr dirty="0" sz="2500" spc="75">
                <a:latin typeface="Tahoma"/>
                <a:cs typeface="Tahoma"/>
              </a:rPr>
              <a:t>sahiplenme</a:t>
            </a:r>
            <a:r>
              <a:rPr dirty="0" sz="2500" spc="330">
                <a:latin typeface="Tahoma"/>
                <a:cs typeface="Tahoma"/>
              </a:rPr>
              <a:t> </a:t>
            </a:r>
            <a:r>
              <a:rPr dirty="0" sz="2500" spc="10">
                <a:latin typeface="Tahoma"/>
                <a:cs typeface="Tahoma"/>
              </a:rPr>
              <a:t>olması,</a:t>
            </a:r>
            <a:r>
              <a:rPr dirty="0" sz="2500" spc="330">
                <a:latin typeface="Tahoma"/>
                <a:cs typeface="Tahoma"/>
              </a:rPr>
              <a:t> </a:t>
            </a:r>
            <a:r>
              <a:rPr dirty="0" sz="2500" spc="45">
                <a:latin typeface="Tahoma"/>
                <a:cs typeface="Tahoma"/>
              </a:rPr>
              <a:t>sevginin</a:t>
            </a:r>
            <a:r>
              <a:rPr dirty="0" sz="2500" spc="335">
                <a:latin typeface="Tahoma"/>
                <a:cs typeface="Tahoma"/>
              </a:rPr>
              <a:t> </a:t>
            </a:r>
            <a:r>
              <a:rPr dirty="0" sz="2500" spc="35">
                <a:latin typeface="Tahoma"/>
                <a:cs typeface="Tahoma"/>
              </a:rPr>
              <a:t>kıskançlıkla</a:t>
            </a:r>
            <a:r>
              <a:rPr dirty="0" sz="2500" spc="330">
                <a:latin typeface="Tahoma"/>
                <a:cs typeface="Tahoma"/>
              </a:rPr>
              <a:t> </a:t>
            </a:r>
            <a:r>
              <a:rPr dirty="0" sz="2500" spc="75">
                <a:latin typeface="Tahoma"/>
                <a:cs typeface="Tahoma"/>
              </a:rPr>
              <a:t>ifade</a:t>
            </a:r>
            <a:r>
              <a:rPr dirty="0" sz="2500" spc="330">
                <a:latin typeface="Tahoma"/>
                <a:cs typeface="Tahoma"/>
              </a:rPr>
              <a:t> </a:t>
            </a:r>
            <a:r>
              <a:rPr dirty="0" sz="2500" spc="55">
                <a:latin typeface="Tahoma"/>
                <a:cs typeface="Tahoma"/>
              </a:rPr>
              <a:t>edildiğinin</a:t>
            </a:r>
            <a:r>
              <a:rPr dirty="0" sz="2500" spc="335">
                <a:latin typeface="Tahoma"/>
                <a:cs typeface="Tahoma"/>
              </a:rPr>
              <a:t> </a:t>
            </a:r>
            <a:r>
              <a:rPr dirty="0" sz="2500" spc="70">
                <a:latin typeface="Tahoma"/>
                <a:cs typeface="Tahoma"/>
              </a:rPr>
              <a:t>söylenmesi” </a:t>
            </a:r>
            <a:r>
              <a:rPr dirty="0" sz="2500" spc="-770">
                <a:latin typeface="Tahoma"/>
                <a:cs typeface="Tahoma"/>
              </a:rPr>
              <a:t> </a:t>
            </a:r>
            <a:r>
              <a:rPr dirty="0" sz="2500" spc="110">
                <a:latin typeface="Tahoma"/>
                <a:cs typeface="Tahoma"/>
              </a:rPr>
              <a:t>maddesinde</a:t>
            </a:r>
            <a:r>
              <a:rPr dirty="0" sz="2500" spc="-125">
                <a:latin typeface="Tahoma"/>
                <a:cs typeface="Tahoma"/>
              </a:rPr>
              <a:t> </a:t>
            </a:r>
            <a:r>
              <a:rPr dirty="0" sz="2500" spc="-65">
                <a:latin typeface="Tahoma"/>
                <a:cs typeface="Tahoma"/>
              </a:rPr>
              <a:t>%55</a:t>
            </a:r>
            <a:endParaRPr sz="25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8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dirty="0" sz="2500" spc="30">
                <a:latin typeface="Tahoma"/>
                <a:cs typeface="Tahoma"/>
              </a:rPr>
              <a:t>“Duygusal</a:t>
            </a:r>
            <a:r>
              <a:rPr dirty="0" sz="2500" spc="-114">
                <a:latin typeface="Tahoma"/>
                <a:cs typeface="Tahoma"/>
              </a:rPr>
              <a:t> </a:t>
            </a:r>
            <a:r>
              <a:rPr dirty="0" sz="2500" spc="50">
                <a:latin typeface="Tahoma"/>
                <a:cs typeface="Tahoma"/>
              </a:rPr>
              <a:t>ilişkilerde</a:t>
            </a:r>
            <a:r>
              <a:rPr dirty="0" sz="2500" spc="-110">
                <a:latin typeface="Tahoma"/>
                <a:cs typeface="Tahoma"/>
              </a:rPr>
              <a:t> </a:t>
            </a:r>
            <a:r>
              <a:rPr dirty="0" sz="2500" spc="35">
                <a:latin typeface="Tahoma"/>
                <a:cs typeface="Tahoma"/>
              </a:rPr>
              <a:t>kadının</a:t>
            </a:r>
            <a:r>
              <a:rPr dirty="0" sz="2500" spc="-110">
                <a:latin typeface="Tahoma"/>
                <a:cs typeface="Tahoma"/>
              </a:rPr>
              <a:t> </a:t>
            </a:r>
            <a:r>
              <a:rPr dirty="0" sz="2500" spc="60">
                <a:latin typeface="Tahoma"/>
                <a:cs typeface="Tahoma"/>
              </a:rPr>
              <a:t>giyim</a:t>
            </a:r>
            <a:r>
              <a:rPr dirty="0" sz="2500" spc="-110">
                <a:latin typeface="Tahoma"/>
                <a:cs typeface="Tahoma"/>
              </a:rPr>
              <a:t> </a:t>
            </a:r>
            <a:r>
              <a:rPr dirty="0" sz="2500" spc="45">
                <a:latin typeface="Tahoma"/>
                <a:cs typeface="Tahoma"/>
              </a:rPr>
              <a:t>kuşamına</a:t>
            </a:r>
            <a:r>
              <a:rPr dirty="0" sz="2500" spc="-110">
                <a:latin typeface="Tahoma"/>
                <a:cs typeface="Tahoma"/>
              </a:rPr>
              <a:t> </a:t>
            </a:r>
            <a:r>
              <a:rPr dirty="0" sz="2500" spc="25">
                <a:latin typeface="Tahoma"/>
                <a:cs typeface="Tahoma"/>
              </a:rPr>
              <a:t>karışılması”</a:t>
            </a:r>
            <a:r>
              <a:rPr dirty="0" sz="2500" spc="-110">
                <a:latin typeface="Tahoma"/>
                <a:cs typeface="Tahoma"/>
              </a:rPr>
              <a:t> </a:t>
            </a:r>
            <a:r>
              <a:rPr dirty="0" sz="2500" spc="110">
                <a:latin typeface="Tahoma"/>
                <a:cs typeface="Tahoma"/>
              </a:rPr>
              <a:t>maddesinde</a:t>
            </a:r>
            <a:r>
              <a:rPr dirty="0" sz="2500" spc="-110">
                <a:latin typeface="Tahoma"/>
                <a:cs typeface="Tahoma"/>
              </a:rPr>
              <a:t> </a:t>
            </a:r>
            <a:r>
              <a:rPr dirty="0" sz="2500" spc="-70">
                <a:latin typeface="Tahoma"/>
                <a:cs typeface="Tahoma"/>
              </a:rPr>
              <a:t>%63</a:t>
            </a:r>
            <a:endParaRPr sz="25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8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dirty="0" sz="2500" spc="15">
                <a:latin typeface="Tahoma"/>
                <a:cs typeface="Tahoma"/>
              </a:rPr>
              <a:t>“Kadının</a:t>
            </a:r>
            <a:r>
              <a:rPr dirty="0" sz="2500" spc="-114">
                <a:latin typeface="Tahoma"/>
                <a:cs typeface="Tahoma"/>
              </a:rPr>
              <a:t> </a:t>
            </a:r>
            <a:r>
              <a:rPr dirty="0" sz="2500" spc="35">
                <a:latin typeface="Tahoma"/>
                <a:cs typeface="Tahoma"/>
              </a:rPr>
              <a:t>aklından</a:t>
            </a:r>
            <a:r>
              <a:rPr dirty="0" sz="2500" spc="-110">
                <a:latin typeface="Tahoma"/>
                <a:cs typeface="Tahoma"/>
              </a:rPr>
              <a:t> </a:t>
            </a:r>
            <a:r>
              <a:rPr dirty="0" sz="2500" spc="40">
                <a:latin typeface="Tahoma"/>
                <a:cs typeface="Tahoma"/>
              </a:rPr>
              <a:t>sık</a:t>
            </a:r>
            <a:r>
              <a:rPr dirty="0" sz="2500" spc="-110">
                <a:latin typeface="Tahoma"/>
                <a:cs typeface="Tahoma"/>
              </a:rPr>
              <a:t> </a:t>
            </a:r>
            <a:r>
              <a:rPr dirty="0" sz="2500" spc="40">
                <a:latin typeface="Tahoma"/>
                <a:cs typeface="Tahoma"/>
              </a:rPr>
              <a:t>sık</a:t>
            </a:r>
            <a:r>
              <a:rPr dirty="0" sz="2500" spc="-110">
                <a:latin typeface="Tahoma"/>
                <a:cs typeface="Tahoma"/>
              </a:rPr>
              <a:t> </a:t>
            </a:r>
            <a:r>
              <a:rPr dirty="0" sz="2500" spc="110">
                <a:latin typeface="Tahoma"/>
                <a:cs typeface="Tahoma"/>
              </a:rPr>
              <a:t>‘Acaba</a:t>
            </a:r>
            <a:r>
              <a:rPr dirty="0" sz="2500" spc="-110">
                <a:latin typeface="Tahoma"/>
                <a:cs typeface="Tahoma"/>
              </a:rPr>
              <a:t> </a:t>
            </a:r>
            <a:r>
              <a:rPr dirty="0" sz="2500" spc="55">
                <a:latin typeface="Tahoma"/>
                <a:cs typeface="Tahoma"/>
              </a:rPr>
              <a:t>sevgilim</a:t>
            </a:r>
            <a:r>
              <a:rPr dirty="0" sz="2500" spc="-110">
                <a:latin typeface="Tahoma"/>
                <a:cs typeface="Tahoma"/>
              </a:rPr>
              <a:t> </a:t>
            </a:r>
            <a:r>
              <a:rPr dirty="0" sz="2500" spc="70">
                <a:latin typeface="Tahoma"/>
                <a:cs typeface="Tahoma"/>
              </a:rPr>
              <a:t>buna</a:t>
            </a:r>
            <a:r>
              <a:rPr dirty="0" sz="2500" spc="-110">
                <a:latin typeface="Tahoma"/>
                <a:cs typeface="Tahoma"/>
              </a:rPr>
              <a:t> </a:t>
            </a:r>
            <a:r>
              <a:rPr dirty="0" sz="2500" spc="5">
                <a:latin typeface="Tahoma"/>
                <a:cs typeface="Tahoma"/>
              </a:rPr>
              <a:t>kızar</a:t>
            </a:r>
            <a:r>
              <a:rPr dirty="0" sz="2500" spc="-110">
                <a:latin typeface="Tahoma"/>
                <a:cs typeface="Tahoma"/>
              </a:rPr>
              <a:t> </a:t>
            </a:r>
            <a:r>
              <a:rPr dirty="0" sz="2500" spc="55">
                <a:latin typeface="Tahoma"/>
                <a:cs typeface="Tahoma"/>
              </a:rPr>
              <a:t>mı?’</a:t>
            </a:r>
            <a:r>
              <a:rPr dirty="0" sz="2500" spc="-110">
                <a:latin typeface="Tahoma"/>
                <a:cs typeface="Tahoma"/>
              </a:rPr>
              <a:t> </a:t>
            </a:r>
            <a:r>
              <a:rPr dirty="0" sz="2500" spc="55">
                <a:latin typeface="Tahoma"/>
                <a:cs typeface="Tahoma"/>
              </a:rPr>
              <a:t>sorusunun</a:t>
            </a:r>
            <a:r>
              <a:rPr dirty="0" sz="2500" spc="-110">
                <a:latin typeface="Tahoma"/>
                <a:cs typeface="Tahoma"/>
              </a:rPr>
              <a:t> </a:t>
            </a:r>
            <a:r>
              <a:rPr dirty="0" sz="2500" spc="80">
                <a:latin typeface="Tahoma"/>
                <a:cs typeface="Tahoma"/>
              </a:rPr>
              <a:t>geçmesi”</a:t>
            </a:r>
            <a:r>
              <a:rPr dirty="0" sz="2500" spc="-110">
                <a:latin typeface="Tahoma"/>
                <a:cs typeface="Tahoma"/>
              </a:rPr>
              <a:t> </a:t>
            </a:r>
            <a:r>
              <a:rPr dirty="0" sz="2500" spc="110">
                <a:latin typeface="Tahoma"/>
                <a:cs typeface="Tahoma"/>
              </a:rPr>
              <a:t>maddesinde</a:t>
            </a:r>
            <a:r>
              <a:rPr dirty="0" sz="2500" spc="-110">
                <a:latin typeface="Tahoma"/>
                <a:cs typeface="Tahoma"/>
              </a:rPr>
              <a:t> </a:t>
            </a:r>
            <a:r>
              <a:rPr dirty="0" sz="2500" spc="-204">
                <a:latin typeface="Tahoma"/>
                <a:cs typeface="Tahoma"/>
              </a:rPr>
              <a:t>%69,1</a:t>
            </a:r>
            <a:r>
              <a:rPr dirty="0" sz="2500" spc="-110">
                <a:latin typeface="Tahoma"/>
                <a:cs typeface="Tahoma"/>
              </a:rPr>
              <a:t> </a:t>
            </a:r>
            <a:r>
              <a:rPr dirty="0" sz="2500" spc="50">
                <a:latin typeface="Tahoma"/>
                <a:cs typeface="Tahoma"/>
              </a:rPr>
              <a:t>oranında</a:t>
            </a:r>
            <a:endParaRPr sz="25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650">
              <a:latin typeface="Tahoma"/>
              <a:cs typeface="Tahoma"/>
            </a:endParaRPr>
          </a:p>
          <a:p>
            <a:pPr algn="just" marL="12700" marR="5080">
              <a:lnSpc>
                <a:spcPct val="107500"/>
              </a:lnSpc>
            </a:pPr>
            <a:r>
              <a:rPr dirty="0" sz="2500" spc="30">
                <a:latin typeface="Tahoma"/>
                <a:cs typeface="Tahoma"/>
              </a:rPr>
              <a:t>“Şiddettir.”</a:t>
            </a:r>
            <a:r>
              <a:rPr dirty="0" sz="2500" spc="35">
                <a:latin typeface="Tahoma"/>
                <a:cs typeface="Tahoma"/>
              </a:rPr>
              <a:t> </a:t>
            </a:r>
            <a:r>
              <a:rPr dirty="0" sz="2500" spc="75">
                <a:latin typeface="Tahoma"/>
                <a:cs typeface="Tahoma"/>
              </a:rPr>
              <a:t>seçeneğinin</a:t>
            </a:r>
            <a:r>
              <a:rPr dirty="0" sz="2500" spc="80">
                <a:latin typeface="Tahoma"/>
                <a:cs typeface="Tahoma"/>
              </a:rPr>
              <a:t> </a:t>
            </a:r>
            <a:r>
              <a:rPr dirty="0" sz="2500" spc="65">
                <a:latin typeface="Tahoma"/>
                <a:cs typeface="Tahoma"/>
              </a:rPr>
              <a:t>işaretlenmiş</a:t>
            </a:r>
            <a:r>
              <a:rPr dirty="0" sz="2500" spc="70">
                <a:latin typeface="Tahoma"/>
                <a:cs typeface="Tahoma"/>
              </a:rPr>
              <a:t> </a:t>
            </a:r>
            <a:r>
              <a:rPr dirty="0" sz="2500" spc="60">
                <a:latin typeface="Tahoma"/>
                <a:cs typeface="Tahoma"/>
              </a:rPr>
              <a:t>olması</a:t>
            </a:r>
            <a:r>
              <a:rPr dirty="0" sz="2500" spc="65">
                <a:latin typeface="Tahoma"/>
                <a:cs typeface="Tahoma"/>
              </a:rPr>
              <a:t> </a:t>
            </a:r>
            <a:r>
              <a:rPr dirty="0" sz="2500" spc="85">
                <a:latin typeface="Tahoma"/>
                <a:cs typeface="Tahoma"/>
              </a:rPr>
              <a:t>ise</a:t>
            </a:r>
            <a:r>
              <a:rPr dirty="0" sz="2500" spc="90">
                <a:latin typeface="Tahoma"/>
                <a:cs typeface="Tahoma"/>
              </a:rPr>
              <a:t> </a:t>
            </a:r>
            <a:r>
              <a:rPr dirty="0" sz="2500" spc="100" b="1">
                <a:latin typeface="Trebuchet MS"/>
                <a:cs typeface="Trebuchet MS"/>
              </a:rPr>
              <a:t>şiddet </a:t>
            </a:r>
            <a:r>
              <a:rPr dirty="0" sz="2500" spc="10" b="1">
                <a:latin typeface="Trebuchet MS"/>
                <a:cs typeface="Trebuchet MS"/>
              </a:rPr>
              <a:t>öncülleri</a:t>
            </a:r>
            <a:r>
              <a:rPr dirty="0" sz="2500" spc="15" b="1">
                <a:latin typeface="Trebuchet MS"/>
                <a:cs typeface="Trebuchet MS"/>
              </a:rPr>
              <a:t> </a:t>
            </a:r>
            <a:r>
              <a:rPr dirty="0" sz="2500" spc="30" b="1">
                <a:latin typeface="Trebuchet MS"/>
                <a:cs typeface="Trebuchet MS"/>
              </a:rPr>
              <a:t>olarak</a:t>
            </a:r>
            <a:r>
              <a:rPr dirty="0" sz="2500" spc="35" b="1">
                <a:latin typeface="Trebuchet MS"/>
                <a:cs typeface="Trebuchet MS"/>
              </a:rPr>
              <a:t> </a:t>
            </a:r>
            <a:r>
              <a:rPr dirty="0" sz="2500" spc="30" b="1">
                <a:latin typeface="Trebuchet MS"/>
                <a:cs typeface="Trebuchet MS"/>
              </a:rPr>
              <a:t>değerlendirdiğimiz</a:t>
            </a:r>
            <a:r>
              <a:rPr dirty="0" sz="2500" spc="35" b="1">
                <a:latin typeface="Trebuchet MS"/>
                <a:cs typeface="Trebuchet MS"/>
              </a:rPr>
              <a:t> </a:t>
            </a:r>
            <a:r>
              <a:rPr dirty="0" sz="2500" spc="20" b="1">
                <a:latin typeface="Trebuchet MS"/>
                <a:cs typeface="Trebuchet MS"/>
              </a:rPr>
              <a:t>durumların </a:t>
            </a:r>
            <a:r>
              <a:rPr dirty="0" sz="2500" spc="25" b="1">
                <a:latin typeface="Trebuchet MS"/>
                <a:cs typeface="Trebuchet MS"/>
              </a:rPr>
              <a:t> </a:t>
            </a:r>
            <a:r>
              <a:rPr dirty="0" sz="2500" spc="50" b="1">
                <a:latin typeface="Trebuchet MS"/>
                <a:cs typeface="Trebuchet MS"/>
              </a:rPr>
              <a:t>yeterince</a:t>
            </a:r>
            <a:r>
              <a:rPr dirty="0" sz="2500" spc="55" b="1">
                <a:latin typeface="Trebuchet MS"/>
                <a:cs typeface="Trebuchet MS"/>
              </a:rPr>
              <a:t> </a:t>
            </a:r>
            <a:r>
              <a:rPr dirty="0" sz="2500" spc="10" b="1">
                <a:latin typeface="Trebuchet MS"/>
                <a:cs typeface="Trebuchet MS"/>
              </a:rPr>
              <a:t>tanınmadığını,</a:t>
            </a:r>
            <a:r>
              <a:rPr dirty="0" sz="2500" spc="775" b="1">
                <a:latin typeface="Trebuchet MS"/>
                <a:cs typeface="Trebuchet MS"/>
              </a:rPr>
              <a:t> </a:t>
            </a:r>
            <a:r>
              <a:rPr dirty="0" sz="2500" spc="100" b="1">
                <a:latin typeface="Trebuchet MS"/>
                <a:cs typeface="Trebuchet MS"/>
              </a:rPr>
              <a:t>şiddet</a:t>
            </a:r>
            <a:r>
              <a:rPr dirty="0" sz="2500" spc="105" b="1">
                <a:latin typeface="Trebuchet MS"/>
                <a:cs typeface="Trebuchet MS"/>
              </a:rPr>
              <a:t> </a:t>
            </a:r>
            <a:r>
              <a:rPr dirty="0" sz="2500" spc="5" b="1">
                <a:latin typeface="Trebuchet MS"/>
                <a:cs typeface="Trebuchet MS"/>
              </a:rPr>
              <a:t>öncüllerinin</a:t>
            </a:r>
            <a:r>
              <a:rPr dirty="0" sz="2500" spc="10" b="1">
                <a:latin typeface="Trebuchet MS"/>
                <a:cs typeface="Trebuchet MS"/>
              </a:rPr>
              <a:t> </a:t>
            </a:r>
            <a:r>
              <a:rPr dirty="0" sz="2500" spc="5" b="1">
                <a:latin typeface="Trebuchet MS"/>
                <a:cs typeface="Trebuchet MS"/>
              </a:rPr>
              <a:t>yeterli</a:t>
            </a:r>
            <a:r>
              <a:rPr dirty="0" sz="2500" spc="10" b="1">
                <a:latin typeface="Trebuchet MS"/>
                <a:cs typeface="Trebuchet MS"/>
              </a:rPr>
              <a:t> </a:t>
            </a:r>
            <a:r>
              <a:rPr dirty="0" sz="2500" spc="70" b="1">
                <a:latin typeface="Trebuchet MS"/>
                <a:cs typeface="Trebuchet MS"/>
              </a:rPr>
              <a:t>düzeyde</a:t>
            </a:r>
            <a:r>
              <a:rPr dirty="0" sz="2500" spc="75" b="1">
                <a:latin typeface="Trebuchet MS"/>
                <a:cs typeface="Trebuchet MS"/>
              </a:rPr>
              <a:t> </a:t>
            </a:r>
            <a:r>
              <a:rPr dirty="0" sz="2500" spc="10" b="1">
                <a:latin typeface="Trebuchet MS"/>
                <a:cs typeface="Trebuchet MS"/>
              </a:rPr>
              <a:t>fark</a:t>
            </a:r>
            <a:r>
              <a:rPr dirty="0" sz="2500" spc="775" b="1">
                <a:latin typeface="Trebuchet MS"/>
                <a:cs typeface="Trebuchet MS"/>
              </a:rPr>
              <a:t> </a:t>
            </a:r>
            <a:r>
              <a:rPr dirty="0" sz="2500" spc="25" b="1">
                <a:latin typeface="Trebuchet MS"/>
                <a:cs typeface="Trebuchet MS"/>
              </a:rPr>
              <a:t>edilemeyebileceğini,</a:t>
            </a:r>
            <a:r>
              <a:rPr dirty="0" sz="2500" spc="30" b="1">
                <a:latin typeface="Trebuchet MS"/>
                <a:cs typeface="Trebuchet MS"/>
              </a:rPr>
              <a:t> </a:t>
            </a:r>
            <a:r>
              <a:rPr dirty="0" sz="2500" spc="15" b="1">
                <a:latin typeface="Trebuchet MS"/>
                <a:cs typeface="Trebuchet MS"/>
              </a:rPr>
              <a:t>patolojik </a:t>
            </a:r>
            <a:r>
              <a:rPr dirty="0" sz="2500" spc="20" b="1">
                <a:latin typeface="Trebuchet MS"/>
                <a:cs typeface="Trebuchet MS"/>
              </a:rPr>
              <a:t> </a:t>
            </a:r>
            <a:r>
              <a:rPr dirty="0" sz="2500" spc="40" b="1">
                <a:latin typeface="Trebuchet MS"/>
                <a:cs typeface="Trebuchet MS"/>
              </a:rPr>
              <a:t>kıskançlığın</a:t>
            </a:r>
            <a:r>
              <a:rPr dirty="0" sz="2500" spc="-160" b="1">
                <a:latin typeface="Trebuchet MS"/>
                <a:cs typeface="Trebuchet MS"/>
              </a:rPr>
              <a:t> </a:t>
            </a:r>
            <a:r>
              <a:rPr dirty="0" sz="2500" spc="15" b="1">
                <a:latin typeface="Trebuchet MS"/>
                <a:cs typeface="Trebuchet MS"/>
              </a:rPr>
              <a:t>psikolojik</a:t>
            </a:r>
            <a:r>
              <a:rPr dirty="0" sz="2500" spc="-160" b="1">
                <a:latin typeface="Trebuchet MS"/>
                <a:cs typeface="Trebuchet MS"/>
              </a:rPr>
              <a:t> </a:t>
            </a:r>
            <a:r>
              <a:rPr dirty="0" sz="2500" spc="100" b="1">
                <a:latin typeface="Trebuchet MS"/>
                <a:cs typeface="Trebuchet MS"/>
              </a:rPr>
              <a:t>şiddet</a:t>
            </a:r>
            <a:r>
              <a:rPr dirty="0" sz="2500" spc="-160" b="1">
                <a:latin typeface="Trebuchet MS"/>
                <a:cs typeface="Trebuchet MS"/>
              </a:rPr>
              <a:t> </a:t>
            </a:r>
            <a:r>
              <a:rPr dirty="0" sz="2500" spc="30" b="1">
                <a:latin typeface="Trebuchet MS"/>
                <a:cs typeface="Trebuchet MS"/>
              </a:rPr>
              <a:t>olarak</a:t>
            </a:r>
            <a:r>
              <a:rPr dirty="0" sz="2500" spc="-160" b="1">
                <a:latin typeface="Trebuchet MS"/>
                <a:cs typeface="Trebuchet MS"/>
              </a:rPr>
              <a:t> </a:t>
            </a:r>
            <a:r>
              <a:rPr dirty="0" sz="2500" spc="50" b="1">
                <a:latin typeface="Trebuchet MS"/>
                <a:cs typeface="Trebuchet MS"/>
              </a:rPr>
              <a:t>algılanmayabileceğini</a:t>
            </a:r>
            <a:r>
              <a:rPr dirty="0" sz="2500" spc="-160" b="1">
                <a:latin typeface="Trebuchet MS"/>
                <a:cs typeface="Trebuchet MS"/>
              </a:rPr>
              <a:t> </a:t>
            </a:r>
            <a:r>
              <a:rPr dirty="0" sz="2500" spc="30" b="1">
                <a:latin typeface="Trebuchet MS"/>
                <a:cs typeface="Trebuchet MS"/>
              </a:rPr>
              <a:t>göstermiştir.</a:t>
            </a:r>
            <a:endParaRPr sz="250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10333" y="538558"/>
            <a:ext cx="7180580" cy="1933575"/>
          </a:xfrm>
          <a:custGeom>
            <a:avLst/>
            <a:gdLst/>
            <a:ahLst/>
            <a:cxnLst/>
            <a:rect l="l" t="t" r="r" b="b"/>
            <a:pathLst>
              <a:path w="7180580" h="1933575">
                <a:moveTo>
                  <a:pt x="6817963" y="1933574"/>
                </a:moveTo>
                <a:lnTo>
                  <a:pt x="344930" y="1933574"/>
                </a:lnTo>
                <a:lnTo>
                  <a:pt x="0" y="604090"/>
                </a:lnTo>
                <a:lnTo>
                  <a:pt x="7180331" y="0"/>
                </a:lnTo>
                <a:lnTo>
                  <a:pt x="6817963" y="1933574"/>
                </a:lnTo>
                <a:close/>
              </a:path>
            </a:pathLst>
          </a:custGeom>
          <a:solidFill>
            <a:srgbClr val="FF82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127132" y="1206630"/>
            <a:ext cx="2941955" cy="8788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600" spc="45">
                <a:solidFill>
                  <a:srgbClr val="000000"/>
                </a:solidFill>
                <a:latin typeface="Trebuchet MS"/>
                <a:cs typeface="Trebuchet MS"/>
              </a:rPr>
              <a:t>Sonuçlar</a:t>
            </a:r>
            <a:endParaRPr sz="56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6546" y="2905009"/>
            <a:ext cx="16204565" cy="49117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96520">
              <a:lnSpc>
                <a:spcPct val="100000"/>
              </a:lnSpc>
              <a:spcBef>
                <a:spcPts val="100"/>
              </a:spcBef>
            </a:pPr>
            <a:r>
              <a:rPr dirty="0" sz="2500" spc="30">
                <a:latin typeface="Tahoma"/>
                <a:cs typeface="Tahoma"/>
              </a:rPr>
              <a:t>“Duygusal</a:t>
            </a:r>
            <a:r>
              <a:rPr dirty="0" sz="2500" spc="-110">
                <a:latin typeface="Tahoma"/>
                <a:cs typeface="Tahoma"/>
              </a:rPr>
              <a:t> </a:t>
            </a:r>
            <a:r>
              <a:rPr dirty="0" sz="2500" spc="50">
                <a:latin typeface="Tahoma"/>
                <a:cs typeface="Tahoma"/>
              </a:rPr>
              <a:t>ilişkilerde</a:t>
            </a:r>
            <a:r>
              <a:rPr dirty="0" sz="2500" spc="-105">
                <a:latin typeface="Tahoma"/>
                <a:cs typeface="Tahoma"/>
              </a:rPr>
              <a:t> </a:t>
            </a:r>
            <a:r>
              <a:rPr dirty="0" sz="2500" spc="35">
                <a:latin typeface="Tahoma"/>
                <a:cs typeface="Tahoma"/>
              </a:rPr>
              <a:t>kadının</a:t>
            </a:r>
            <a:r>
              <a:rPr dirty="0" sz="2500" spc="-105">
                <a:latin typeface="Tahoma"/>
                <a:cs typeface="Tahoma"/>
              </a:rPr>
              <a:t> </a:t>
            </a:r>
            <a:r>
              <a:rPr dirty="0" sz="2500" spc="55">
                <a:latin typeface="Tahoma"/>
                <a:cs typeface="Tahoma"/>
              </a:rPr>
              <a:t>kendini</a:t>
            </a:r>
            <a:r>
              <a:rPr dirty="0" sz="2500" spc="-110">
                <a:latin typeface="Tahoma"/>
                <a:cs typeface="Tahoma"/>
              </a:rPr>
              <a:t> </a:t>
            </a:r>
            <a:r>
              <a:rPr dirty="0" sz="2500" spc="85">
                <a:latin typeface="Tahoma"/>
                <a:cs typeface="Tahoma"/>
              </a:rPr>
              <a:t>sosyal</a:t>
            </a:r>
            <a:r>
              <a:rPr dirty="0" sz="2500" spc="-105">
                <a:latin typeface="Tahoma"/>
                <a:cs typeface="Tahoma"/>
              </a:rPr>
              <a:t> </a:t>
            </a:r>
            <a:r>
              <a:rPr dirty="0" sz="2500" spc="90">
                <a:latin typeface="Tahoma"/>
                <a:cs typeface="Tahoma"/>
              </a:rPr>
              <a:t>çevresinden</a:t>
            </a:r>
            <a:r>
              <a:rPr dirty="0" sz="2500" spc="-105">
                <a:latin typeface="Tahoma"/>
                <a:cs typeface="Tahoma"/>
              </a:rPr>
              <a:t> </a:t>
            </a:r>
            <a:r>
              <a:rPr dirty="0" sz="2500" spc="45">
                <a:latin typeface="Tahoma"/>
                <a:cs typeface="Tahoma"/>
              </a:rPr>
              <a:t>izole</a:t>
            </a:r>
            <a:r>
              <a:rPr dirty="0" sz="2500" spc="-110">
                <a:latin typeface="Tahoma"/>
                <a:cs typeface="Tahoma"/>
              </a:rPr>
              <a:t> </a:t>
            </a:r>
            <a:r>
              <a:rPr dirty="0" sz="2500" spc="114">
                <a:latin typeface="Tahoma"/>
                <a:cs typeface="Tahoma"/>
              </a:rPr>
              <a:t>etmeye</a:t>
            </a:r>
            <a:r>
              <a:rPr dirty="0" sz="2500" spc="-105">
                <a:latin typeface="Tahoma"/>
                <a:cs typeface="Tahoma"/>
              </a:rPr>
              <a:t> </a:t>
            </a:r>
            <a:r>
              <a:rPr dirty="0" sz="2500" spc="55">
                <a:latin typeface="Tahoma"/>
                <a:cs typeface="Tahoma"/>
              </a:rPr>
              <a:t>başlaması”</a:t>
            </a:r>
            <a:r>
              <a:rPr dirty="0" sz="2500" spc="-105">
                <a:latin typeface="Tahoma"/>
                <a:cs typeface="Tahoma"/>
              </a:rPr>
              <a:t> </a:t>
            </a:r>
            <a:r>
              <a:rPr dirty="0" sz="2500" spc="110">
                <a:latin typeface="Tahoma"/>
                <a:cs typeface="Tahoma"/>
              </a:rPr>
              <a:t>maddesinde</a:t>
            </a:r>
            <a:r>
              <a:rPr dirty="0" sz="2500" spc="-110">
                <a:latin typeface="Tahoma"/>
                <a:cs typeface="Tahoma"/>
              </a:rPr>
              <a:t> </a:t>
            </a:r>
            <a:r>
              <a:rPr dirty="0" sz="2500" spc="-265">
                <a:latin typeface="Tahoma"/>
                <a:cs typeface="Tahoma"/>
              </a:rPr>
              <a:t>%57,1</a:t>
            </a:r>
            <a:endParaRPr sz="25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650">
              <a:latin typeface="Tahoma"/>
              <a:cs typeface="Tahoma"/>
            </a:endParaRPr>
          </a:p>
          <a:p>
            <a:pPr marL="12700" marR="6350">
              <a:lnSpc>
                <a:spcPct val="107500"/>
              </a:lnSpc>
              <a:tabLst>
                <a:tab pos="1690370" algn="l"/>
                <a:tab pos="3276600" algn="l"/>
                <a:tab pos="4455160" algn="l"/>
                <a:tab pos="5580380" algn="l"/>
                <a:tab pos="6281420" algn="l"/>
                <a:tab pos="7205980" algn="l"/>
                <a:tab pos="8768715" algn="l"/>
                <a:tab pos="10467340" algn="l"/>
                <a:tab pos="13110210" algn="l"/>
                <a:tab pos="15246350" algn="l"/>
                <a:tab pos="15818485" algn="l"/>
              </a:tabLst>
            </a:pPr>
            <a:r>
              <a:rPr dirty="0" sz="2500" spc="-85">
                <a:latin typeface="Tahoma"/>
                <a:cs typeface="Tahoma"/>
              </a:rPr>
              <a:t>“</a:t>
            </a:r>
            <a:r>
              <a:rPr dirty="0" sz="2500" spc="35">
                <a:latin typeface="Tahoma"/>
                <a:cs typeface="Tahoma"/>
              </a:rPr>
              <a:t>D</a:t>
            </a:r>
            <a:r>
              <a:rPr dirty="0" sz="2500" spc="30">
                <a:latin typeface="Tahoma"/>
                <a:cs typeface="Tahoma"/>
              </a:rPr>
              <a:t>u</a:t>
            </a:r>
            <a:r>
              <a:rPr dirty="0" sz="2500" spc="135">
                <a:latin typeface="Tahoma"/>
                <a:cs typeface="Tahoma"/>
              </a:rPr>
              <a:t>y</a:t>
            </a:r>
            <a:r>
              <a:rPr dirty="0" sz="2500" spc="-10">
                <a:latin typeface="Tahoma"/>
                <a:cs typeface="Tahoma"/>
              </a:rPr>
              <a:t>g</a:t>
            </a:r>
            <a:r>
              <a:rPr dirty="0" sz="2500" spc="30">
                <a:latin typeface="Tahoma"/>
                <a:cs typeface="Tahoma"/>
              </a:rPr>
              <a:t>u</a:t>
            </a:r>
            <a:r>
              <a:rPr dirty="0" sz="2500" spc="125">
                <a:latin typeface="Tahoma"/>
                <a:cs typeface="Tahoma"/>
              </a:rPr>
              <a:t>s</a:t>
            </a:r>
            <a:r>
              <a:rPr dirty="0" sz="2500" spc="35">
                <a:latin typeface="Tahoma"/>
                <a:cs typeface="Tahoma"/>
              </a:rPr>
              <a:t>a</a:t>
            </a:r>
            <a:r>
              <a:rPr dirty="0" sz="2500" spc="-20">
                <a:latin typeface="Tahoma"/>
                <a:cs typeface="Tahoma"/>
              </a:rPr>
              <a:t>l</a:t>
            </a:r>
            <a:r>
              <a:rPr dirty="0" sz="2500">
                <a:latin typeface="Tahoma"/>
                <a:cs typeface="Tahoma"/>
              </a:rPr>
              <a:t>	</a:t>
            </a:r>
            <a:r>
              <a:rPr dirty="0" sz="2500" spc="25">
                <a:latin typeface="Tahoma"/>
                <a:cs typeface="Tahoma"/>
              </a:rPr>
              <a:t>i</a:t>
            </a:r>
            <a:r>
              <a:rPr dirty="0" sz="2500" spc="-20">
                <a:latin typeface="Tahoma"/>
                <a:cs typeface="Tahoma"/>
              </a:rPr>
              <a:t>l</a:t>
            </a:r>
            <a:r>
              <a:rPr dirty="0" sz="2500" spc="25">
                <a:latin typeface="Tahoma"/>
                <a:cs typeface="Tahoma"/>
              </a:rPr>
              <a:t>i</a:t>
            </a:r>
            <a:r>
              <a:rPr dirty="0" sz="2500" spc="125">
                <a:latin typeface="Tahoma"/>
                <a:cs typeface="Tahoma"/>
              </a:rPr>
              <a:t>ş</a:t>
            </a:r>
            <a:r>
              <a:rPr dirty="0" sz="2500" spc="5">
                <a:latin typeface="Tahoma"/>
                <a:cs typeface="Tahoma"/>
              </a:rPr>
              <a:t>k</a:t>
            </a:r>
            <a:r>
              <a:rPr dirty="0" sz="2500" spc="25">
                <a:latin typeface="Tahoma"/>
                <a:cs typeface="Tahoma"/>
              </a:rPr>
              <a:t>i</a:t>
            </a:r>
            <a:r>
              <a:rPr dirty="0" sz="2500" spc="-20">
                <a:latin typeface="Tahoma"/>
                <a:cs typeface="Tahoma"/>
              </a:rPr>
              <a:t>l</a:t>
            </a:r>
            <a:r>
              <a:rPr dirty="0" sz="2500" spc="100">
                <a:latin typeface="Tahoma"/>
                <a:cs typeface="Tahoma"/>
              </a:rPr>
              <a:t>e</a:t>
            </a:r>
            <a:r>
              <a:rPr dirty="0" sz="2500">
                <a:latin typeface="Tahoma"/>
                <a:cs typeface="Tahoma"/>
              </a:rPr>
              <a:t>r</a:t>
            </a:r>
            <a:r>
              <a:rPr dirty="0" sz="2500" spc="180">
                <a:latin typeface="Tahoma"/>
                <a:cs typeface="Tahoma"/>
              </a:rPr>
              <a:t>d</a:t>
            </a:r>
            <a:r>
              <a:rPr dirty="0" sz="2500" spc="105">
                <a:latin typeface="Tahoma"/>
                <a:cs typeface="Tahoma"/>
              </a:rPr>
              <a:t>e</a:t>
            </a:r>
            <a:r>
              <a:rPr dirty="0" sz="2500">
                <a:latin typeface="Tahoma"/>
                <a:cs typeface="Tahoma"/>
              </a:rPr>
              <a:t>	</a:t>
            </a:r>
            <a:r>
              <a:rPr dirty="0" sz="2500" spc="5">
                <a:latin typeface="Tahoma"/>
                <a:cs typeface="Tahoma"/>
              </a:rPr>
              <a:t>k</a:t>
            </a:r>
            <a:r>
              <a:rPr dirty="0" sz="2500" spc="35">
                <a:latin typeface="Tahoma"/>
                <a:cs typeface="Tahoma"/>
              </a:rPr>
              <a:t>a</a:t>
            </a:r>
            <a:r>
              <a:rPr dirty="0" sz="2500" spc="180">
                <a:latin typeface="Tahoma"/>
                <a:cs typeface="Tahoma"/>
              </a:rPr>
              <a:t>d</a:t>
            </a:r>
            <a:r>
              <a:rPr dirty="0" sz="2500" spc="-20">
                <a:latin typeface="Tahoma"/>
                <a:cs typeface="Tahoma"/>
              </a:rPr>
              <a:t>ı</a:t>
            </a:r>
            <a:r>
              <a:rPr dirty="0" sz="2500" spc="30">
                <a:latin typeface="Tahoma"/>
                <a:cs typeface="Tahoma"/>
              </a:rPr>
              <a:t>n</a:t>
            </a:r>
            <a:r>
              <a:rPr dirty="0" sz="2500" spc="40">
                <a:latin typeface="Tahoma"/>
                <a:cs typeface="Tahoma"/>
              </a:rPr>
              <a:t>a</a:t>
            </a:r>
            <a:r>
              <a:rPr dirty="0" sz="2500">
                <a:latin typeface="Tahoma"/>
                <a:cs typeface="Tahoma"/>
              </a:rPr>
              <a:t>	</a:t>
            </a:r>
            <a:r>
              <a:rPr dirty="0" sz="2500" spc="-10">
                <a:latin typeface="Tahoma"/>
                <a:cs typeface="Tahoma"/>
              </a:rPr>
              <a:t>g</a:t>
            </a:r>
            <a:r>
              <a:rPr dirty="0" sz="2500" spc="30">
                <a:latin typeface="Tahoma"/>
                <a:cs typeface="Tahoma"/>
              </a:rPr>
              <a:t>ünü</a:t>
            </a:r>
            <a:r>
              <a:rPr dirty="0" sz="2500" spc="35">
                <a:latin typeface="Tahoma"/>
                <a:cs typeface="Tahoma"/>
              </a:rPr>
              <a:t>n</a:t>
            </a:r>
            <a:r>
              <a:rPr dirty="0" sz="2500">
                <a:latin typeface="Tahoma"/>
                <a:cs typeface="Tahoma"/>
              </a:rPr>
              <a:t>	</a:t>
            </a:r>
            <a:r>
              <a:rPr dirty="0" sz="2500" spc="30">
                <a:latin typeface="Tahoma"/>
                <a:cs typeface="Tahoma"/>
              </a:rPr>
              <a:t>h</a:t>
            </a:r>
            <a:r>
              <a:rPr dirty="0" sz="2500" spc="100">
                <a:latin typeface="Tahoma"/>
                <a:cs typeface="Tahoma"/>
              </a:rPr>
              <a:t>e</a:t>
            </a:r>
            <a:r>
              <a:rPr dirty="0" sz="2500" spc="5">
                <a:latin typeface="Tahoma"/>
                <a:cs typeface="Tahoma"/>
              </a:rPr>
              <a:t>r</a:t>
            </a:r>
            <a:r>
              <a:rPr dirty="0" sz="2500">
                <a:latin typeface="Tahoma"/>
                <a:cs typeface="Tahoma"/>
              </a:rPr>
              <a:t>	</a:t>
            </a:r>
            <a:r>
              <a:rPr dirty="0" sz="2500" spc="125">
                <a:latin typeface="Tahoma"/>
                <a:cs typeface="Tahoma"/>
              </a:rPr>
              <a:t>s</a:t>
            </a:r>
            <a:r>
              <a:rPr dirty="0" sz="2500" spc="35">
                <a:latin typeface="Tahoma"/>
                <a:cs typeface="Tahoma"/>
              </a:rPr>
              <a:t>aa</a:t>
            </a:r>
            <a:r>
              <a:rPr dirty="0" sz="2500" spc="125">
                <a:latin typeface="Tahoma"/>
                <a:cs typeface="Tahoma"/>
              </a:rPr>
              <a:t>t</a:t>
            </a:r>
            <a:r>
              <a:rPr dirty="0" sz="2500" spc="25">
                <a:latin typeface="Tahoma"/>
                <a:cs typeface="Tahoma"/>
              </a:rPr>
              <a:t>i</a:t>
            </a:r>
            <a:r>
              <a:rPr dirty="0" sz="2500">
                <a:latin typeface="Tahoma"/>
                <a:cs typeface="Tahoma"/>
              </a:rPr>
              <a:t>	</a:t>
            </a:r>
            <a:r>
              <a:rPr dirty="0" sz="2500" spc="30">
                <a:latin typeface="Tahoma"/>
                <a:cs typeface="Tahoma"/>
              </a:rPr>
              <a:t>u</a:t>
            </a:r>
            <a:r>
              <a:rPr dirty="0" sz="2500" spc="-20">
                <a:latin typeface="Tahoma"/>
                <a:cs typeface="Tahoma"/>
              </a:rPr>
              <a:t>l</a:t>
            </a:r>
            <a:r>
              <a:rPr dirty="0" sz="2500" spc="35">
                <a:latin typeface="Tahoma"/>
                <a:cs typeface="Tahoma"/>
              </a:rPr>
              <a:t>a</a:t>
            </a:r>
            <a:r>
              <a:rPr dirty="0" sz="2500" spc="125">
                <a:latin typeface="Tahoma"/>
                <a:cs typeface="Tahoma"/>
              </a:rPr>
              <a:t>ş</a:t>
            </a:r>
            <a:r>
              <a:rPr dirty="0" sz="2500" spc="-20">
                <a:latin typeface="Tahoma"/>
                <a:cs typeface="Tahoma"/>
              </a:rPr>
              <a:t>ıl</a:t>
            </a:r>
            <a:r>
              <a:rPr dirty="0" sz="2500" spc="130">
                <a:latin typeface="Tahoma"/>
                <a:cs typeface="Tahoma"/>
              </a:rPr>
              <a:t>m</a:t>
            </a:r>
            <a:r>
              <a:rPr dirty="0" sz="2500" spc="35">
                <a:latin typeface="Tahoma"/>
                <a:cs typeface="Tahoma"/>
              </a:rPr>
              <a:t>a</a:t>
            </a:r>
            <a:r>
              <a:rPr dirty="0" sz="2500" spc="10">
                <a:latin typeface="Tahoma"/>
                <a:cs typeface="Tahoma"/>
              </a:rPr>
              <a:t>k</a:t>
            </a:r>
            <a:r>
              <a:rPr dirty="0" sz="2500">
                <a:latin typeface="Tahoma"/>
                <a:cs typeface="Tahoma"/>
              </a:rPr>
              <a:t>	</a:t>
            </a:r>
            <a:r>
              <a:rPr dirty="0" sz="2500" spc="25">
                <a:latin typeface="Tahoma"/>
                <a:cs typeface="Tahoma"/>
              </a:rPr>
              <a:t>i</a:t>
            </a:r>
            <a:r>
              <a:rPr dirty="0" sz="2500" spc="125">
                <a:latin typeface="Tahoma"/>
                <a:cs typeface="Tahoma"/>
              </a:rPr>
              <a:t>s</a:t>
            </a:r>
            <a:r>
              <a:rPr dirty="0" sz="2500" spc="125">
                <a:latin typeface="Tahoma"/>
                <a:cs typeface="Tahoma"/>
              </a:rPr>
              <a:t>t</a:t>
            </a:r>
            <a:r>
              <a:rPr dirty="0" sz="2500" spc="100">
                <a:latin typeface="Tahoma"/>
                <a:cs typeface="Tahoma"/>
              </a:rPr>
              <a:t>e</a:t>
            </a:r>
            <a:r>
              <a:rPr dirty="0" sz="2500" spc="30">
                <a:latin typeface="Tahoma"/>
                <a:cs typeface="Tahoma"/>
              </a:rPr>
              <a:t>n</a:t>
            </a:r>
            <a:r>
              <a:rPr dirty="0" sz="2500" spc="130">
                <a:latin typeface="Tahoma"/>
                <a:cs typeface="Tahoma"/>
              </a:rPr>
              <a:t>m</a:t>
            </a:r>
            <a:r>
              <a:rPr dirty="0" sz="2500" spc="100">
                <a:latin typeface="Tahoma"/>
                <a:cs typeface="Tahoma"/>
              </a:rPr>
              <a:t>e</a:t>
            </a:r>
            <a:r>
              <a:rPr dirty="0" sz="2500" spc="125">
                <a:latin typeface="Tahoma"/>
                <a:cs typeface="Tahoma"/>
              </a:rPr>
              <a:t>s</a:t>
            </a:r>
            <a:r>
              <a:rPr dirty="0" sz="2500" spc="25">
                <a:latin typeface="Tahoma"/>
                <a:cs typeface="Tahoma"/>
              </a:rPr>
              <a:t>i</a:t>
            </a:r>
            <a:r>
              <a:rPr dirty="0" sz="2500" spc="-315">
                <a:latin typeface="Tahoma"/>
                <a:cs typeface="Tahoma"/>
              </a:rPr>
              <a:t>,</a:t>
            </a:r>
            <a:r>
              <a:rPr dirty="0" sz="2500">
                <a:latin typeface="Tahoma"/>
                <a:cs typeface="Tahoma"/>
              </a:rPr>
              <a:t>	</a:t>
            </a:r>
            <a:r>
              <a:rPr dirty="0" sz="2500" spc="30">
                <a:latin typeface="Tahoma"/>
                <a:cs typeface="Tahoma"/>
              </a:rPr>
              <a:t>u</a:t>
            </a:r>
            <a:r>
              <a:rPr dirty="0" sz="2500" spc="-20">
                <a:latin typeface="Tahoma"/>
                <a:cs typeface="Tahoma"/>
              </a:rPr>
              <a:t>l</a:t>
            </a:r>
            <a:r>
              <a:rPr dirty="0" sz="2500" spc="35">
                <a:latin typeface="Tahoma"/>
                <a:cs typeface="Tahoma"/>
              </a:rPr>
              <a:t>a</a:t>
            </a:r>
            <a:r>
              <a:rPr dirty="0" sz="2500" spc="125">
                <a:latin typeface="Tahoma"/>
                <a:cs typeface="Tahoma"/>
              </a:rPr>
              <a:t>ş</a:t>
            </a:r>
            <a:r>
              <a:rPr dirty="0" sz="2500" spc="-20">
                <a:latin typeface="Tahoma"/>
                <a:cs typeface="Tahoma"/>
              </a:rPr>
              <a:t>ıl</a:t>
            </a:r>
            <a:r>
              <a:rPr dirty="0" sz="2500" spc="35">
                <a:latin typeface="Tahoma"/>
                <a:cs typeface="Tahoma"/>
              </a:rPr>
              <a:t>a</a:t>
            </a:r>
            <a:r>
              <a:rPr dirty="0" sz="2500" spc="130">
                <a:latin typeface="Tahoma"/>
                <a:cs typeface="Tahoma"/>
              </a:rPr>
              <a:t>m</a:t>
            </a:r>
            <a:r>
              <a:rPr dirty="0" sz="2500" spc="35">
                <a:latin typeface="Tahoma"/>
                <a:cs typeface="Tahoma"/>
              </a:rPr>
              <a:t>a</a:t>
            </a:r>
            <a:r>
              <a:rPr dirty="0" sz="2500" spc="180">
                <a:latin typeface="Tahoma"/>
                <a:cs typeface="Tahoma"/>
              </a:rPr>
              <a:t>d</a:t>
            </a:r>
            <a:r>
              <a:rPr dirty="0" sz="2500" spc="-20">
                <a:latin typeface="Tahoma"/>
                <a:cs typeface="Tahoma"/>
              </a:rPr>
              <a:t>ı</a:t>
            </a:r>
            <a:r>
              <a:rPr dirty="0" sz="2500" spc="-10">
                <a:latin typeface="Tahoma"/>
                <a:cs typeface="Tahoma"/>
              </a:rPr>
              <a:t>ğ</a:t>
            </a:r>
            <a:r>
              <a:rPr dirty="0" sz="2500" spc="-20">
                <a:latin typeface="Tahoma"/>
                <a:cs typeface="Tahoma"/>
              </a:rPr>
              <a:t>ı</a:t>
            </a:r>
            <a:r>
              <a:rPr dirty="0" sz="2500" spc="30">
                <a:latin typeface="Tahoma"/>
                <a:cs typeface="Tahoma"/>
              </a:rPr>
              <a:t>n</a:t>
            </a:r>
            <a:r>
              <a:rPr dirty="0" sz="2500" spc="180">
                <a:latin typeface="Tahoma"/>
                <a:cs typeface="Tahoma"/>
              </a:rPr>
              <a:t>d</a:t>
            </a:r>
            <a:r>
              <a:rPr dirty="0" sz="2500" spc="40">
                <a:latin typeface="Tahoma"/>
                <a:cs typeface="Tahoma"/>
              </a:rPr>
              <a:t>a</a:t>
            </a:r>
            <a:r>
              <a:rPr dirty="0" sz="2500">
                <a:latin typeface="Tahoma"/>
                <a:cs typeface="Tahoma"/>
              </a:rPr>
              <a:t>	</a:t>
            </a:r>
            <a:r>
              <a:rPr dirty="0" sz="2500" spc="114">
                <a:latin typeface="Tahoma"/>
                <a:cs typeface="Tahoma"/>
              </a:rPr>
              <a:t>ö</a:t>
            </a:r>
            <a:r>
              <a:rPr dirty="0" sz="2500" spc="35">
                <a:latin typeface="Tahoma"/>
                <a:cs typeface="Tahoma"/>
              </a:rPr>
              <a:t>f</a:t>
            </a:r>
            <a:r>
              <a:rPr dirty="0" sz="2500" spc="5">
                <a:latin typeface="Tahoma"/>
                <a:cs typeface="Tahoma"/>
              </a:rPr>
              <a:t>k</a:t>
            </a:r>
            <a:r>
              <a:rPr dirty="0" sz="2500" spc="100">
                <a:latin typeface="Tahoma"/>
                <a:cs typeface="Tahoma"/>
              </a:rPr>
              <a:t>e</a:t>
            </a:r>
            <a:r>
              <a:rPr dirty="0" sz="2500" spc="-20">
                <a:latin typeface="Tahoma"/>
                <a:cs typeface="Tahoma"/>
              </a:rPr>
              <a:t>l</a:t>
            </a:r>
            <a:r>
              <a:rPr dirty="0" sz="2500" spc="100">
                <a:latin typeface="Tahoma"/>
                <a:cs typeface="Tahoma"/>
              </a:rPr>
              <a:t>e</a:t>
            </a:r>
            <a:r>
              <a:rPr dirty="0" sz="2500" spc="30">
                <a:latin typeface="Tahoma"/>
                <a:cs typeface="Tahoma"/>
              </a:rPr>
              <a:t>n</a:t>
            </a:r>
            <a:r>
              <a:rPr dirty="0" sz="2500" spc="25">
                <a:latin typeface="Tahoma"/>
                <a:cs typeface="Tahoma"/>
              </a:rPr>
              <a:t>i</a:t>
            </a:r>
            <a:r>
              <a:rPr dirty="0" sz="2500" spc="-20">
                <a:latin typeface="Tahoma"/>
                <a:cs typeface="Tahoma"/>
              </a:rPr>
              <a:t>l</a:t>
            </a:r>
            <a:r>
              <a:rPr dirty="0" sz="2500" spc="130">
                <a:latin typeface="Tahoma"/>
                <a:cs typeface="Tahoma"/>
              </a:rPr>
              <a:t>m</a:t>
            </a:r>
            <a:r>
              <a:rPr dirty="0" sz="2500" spc="100">
                <a:latin typeface="Tahoma"/>
                <a:cs typeface="Tahoma"/>
              </a:rPr>
              <a:t>e</a:t>
            </a:r>
            <a:r>
              <a:rPr dirty="0" sz="2500" spc="125">
                <a:latin typeface="Tahoma"/>
                <a:cs typeface="Tahoma"/>
              </a:rPr>
              <a:t>s</a:t>
            </a:r>
            <a:r>
              <a:rPr dirty="0" sz="2500" spc="25">
                <a:latin typeface="Tahoma"/>
                <a:cs typeface="Tahoma"/>
              </a:rPr>
              <a:t>i</a:t>
            </a:r>
            <a:r>
              <a:rPr dirty="0" sz="2500">
                <a:latin typeface="Tahoma"/>
                <a:cs typeface="Tahoma"/>
              </a:rPr>
              <a:t>	</a:t>
            </a:r>
            <a:r>
              <a:rPr dirty="0" sz="2500" spc="135">
                <a:latin typeface="Tahoma"/>
                <a:cs typeface="Tahoma"/>
              </a:rPr>
              <a:t>y</a:t>
            </a:r>
            <a:r>
              <a:rPr dirty="0" sz="2500" spc="40">
                <a:latin typeface="Tahoma"/>
                <a:cs typeface="Tahoma"/>
              </a:rPr>
              <a:t>a</a:t>
            </a:r>
            <a:r>
              <a:rPr dirty="0" sz="2500">
                <a:latin typeface="Tahoma"/>
                <a:cs typeface="Tahoma"/>
              </a:rPr>
              <a:t>	</a:t>
            </a:r>
            <a:r>
              <a:rPr dirty="0" sz="2500" spc="180">
                <a:latin typeface="Tahoma"/>
                <a:cs typeface="Tahoma"/>
              </a:rPr>
              <a:t>d</a:t>
            </a:r>
            <a:r>
              <a:rPr dirty="0" sz="2500" spc="25">
                <a:latin typeface="Tahoma"/>
                <a:cs typeface="Tahoma"/>
              </a:rPr>
              <a:t>a  </a:t>
            </a:r>
            <a:r>
              <a:rPr dirty="0" sz="2500" spc="45">
                <a:latin typeface="Tahoma"/>
                <a:cs typeface="Tahoma"/>
              </a:rPr>
              <a:t>küsülmesi”</a:t>
            </a:r>
            <a:r>
              <a:rPr dirty="0" sz="2500" spc="-125">
                <a:latin typeface="Tahoma"/>
                <a:cs typeface="Tahoma"/>
              </a:rPr>
              <a:t> </a:t>
            </a:r>
            <a:r>
              <a:rPr dirty="0" sz="2500" spc="110">
                <a:latin typeface="Tahoma"/>
                <a:cs typeface="Tahoma"/>
              </a:rPr>
              <a:t>maddesinde</a:t>
            </a:r>
            <a:r>
              <a:rPr dirty="0" sz="2500" spc="-120">
                <a:latin typeface="Tahoma"/>
                <a:cs typeface="Tahoma"/>
              </a:rPr>
              <a:t> </a:t>
            </a:r>
            <a:r>
              <a:rPr dirty="0" sz="2500" spc="-65">
                <a:latin typeface="Tahoma"/>
                <a:cs typeface="Tahoma"/>
              </a:rPr>
              <a:t>%65,4</a:t>
            </a:r>
            <a:endParaRPr sz="25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650">
              <a:latin typeface="Tahoma"/>
              <a:cs typeface="Tahoma"/>
            </a:endParaRPr>
          </a:p>
          <a:p>
            <a:pPr marL="12700" marR="5080">
              <a:lnSpc>
                <a:spcPct val="107500"/>
              </a:lnSpc>
            </a:pPr>
            <a:r>
              <a:rPr dirty="0" sz="2500" spc="30">
                <a:latin typeface="Tahoma"/>
                <a:cs typeface="Tahoma"/>
              </a:rPr>
              <a:t>“Duygusal</a:t>
            </a:r>
            <a:r>
              <a:rPr dirty="0" sz="2500" spc="380">
                <a:latin typeface="Tahoma"/>
                <a:cs typeface="Tahoma"/>
              </a:rPr>
              <a:t> </a:t>
            </a:r>
            <a:r>
              <a:rPr dirty="0" sz="2500" spc="20">
                <a:latin typeface="Tahoma"/>
                <a:cs typeface="Tahoma"/>
              </a:rPr>
              <a:t>ilişkilerde,</a:t>
            </a:r>
            <a:r>
              <a:rPr dirty="0" sz="2500" spc="380">
                <a:latin typeface="Tahoma"/>
                <a:cs typeface="Tahoma"/>
              </a:rPr>
              <a:t> </a:t>
            </a:r>
            <a:r>
              <a:rPr dirty="0" sz="2500" spc="40">
                <a:latin typeface="Tahoma"/>
                <a:cs typeface="Tahoma"/>
              </a:rPr>
              <a:t>arkadaşlarıyla</a:t>
            </a:r>
            <a:r>
              <a:rPr dirty="0" sz="2500" spc="380">
                <a:latin typeface="Tahoma"/>
                <a:cs typeface="Tahoma"/>
              </a:rPr>
              <a:t> </a:t>
            </a:r>
            <a:r>
              <a:rPr dirty="0" sz="2500" spc="90">
                <a:latin typeface="Tahoma"/>
                <a:cs typeface="Tahoma"/>
              </a:rPr>
              <a:t>ya</a:t>
            </a:r>
            <a:r>
              <a:rPr dirty="0" sz="2500" spc="380">
                <a:latin typeface="Tahoma"/>
                <a:cs typeface="Tahoma"/>
              </a:rPr>
              <a:t> </a:t>
            </a:r>
            <a:r>
              <a:rPr dirty="0" sz="2500" spc="110">
                <a:latin typeface="Tahoma"/>
                <a:cs typeface="Tahoma"/>
              </a:rPr>
              <a:t>da</a:t>
            </a:r>
            <a:r>
              <a:rPr dirty="0" sz="2500" spc="385">
                <a:latin typeface="Tahoma"/>
                <a:cs typeface="Tahoma"/>
              </a:rPr>
              <a:t> </a:t>
            </a:r>
            <a:r>
              <a:rPr dirty="0" sz="2500" spc="55">
                <a:latin typeface="Tahoma"/>
                <a:cs typeface="Tahoma"/>
              </a:rPr>
              <a:t>ailesiyle</a:t>
            </a:r>
            <a:r>
              <a:rPr dirty="0" sz="2500" spc="380">
                <a:latin typeface="Tahoma"/>
                <a:cs typeface="Tahoma"/>
              </a:rPr>
              <a:t> </a:t>
            </a:r>
            <a:r>
              <a:rPr dirty="0" sz="2500" spc="50">
                <a:latin typeface="Tahoma"/>
                <a:cs typeface="Tahoma"/>
              </a:rPr>
              <a:t>vakit</a:t>
            </a:r>
            <a:r>
              <a:rPr dirty="0" sz="2500" spc="380">
                <a:latin typeface="Tahoma"/>
                <a:cs typeface="Tahoma"/>
              </a:rPr>
              <a:t> </a:t>
            </a:r>
            <a:r>
              <a:rPr dirty="0" sz="2500" spc="75">
                <a:latin typeface="Tahoma"/>
                <a:cs typeface="Tahoma"/>
              </a:rPr>
              <a:t>geçirdiğinde</a:t>
            </a:r>
            <a:r>
              <a:rPr dirty="0" sz="2500" spc="380">
                <a:latin typeface="Tahoma"/>
                <a:cs typeface="Tahoma"/>
              </a:rPr>
              <a:t> </a:t>
            </a:r>
            <a:r>
              <a:rPr dirty="0" sz="2500" spc="45">
                <a:latin typeface="Tahoma"/>
                <a:cs typeface="Tahoma"/>
              </a:rPr>
              <a:t>kadına</a:t>
            </a:r>
            <a:r>
              <a:rPr dirty="0" sz="2500" spc="385">
                <a:latin typeface="Tahoma"/>
                <a:cs typeface="Tahoma"/>
              </a:rPr>
              <a:t> </a:t>
            </a:r>
            <a:r>
              <a:rPr dirty="0" sz="2500" spc="60">
                <a:latin typeface="Tahoma"/>
                <a:cs typeface="Tahoma"/>
              </a:rPr>
              <a:t>öfkelenilmesi</a:t>
            </a:r>
            <a:r>
              <a:rPr dirty="0" sz="2500" spc="380">
                <a:latin typeface="Tahoma"/>
                <a:cs typeface="Tahoma"/>
              </a:rPr>
              <a:t> </a:t>
            </a:r>
            <a:r>
              <a:rPr dirty="0" sz="2500" spc="90">
                <a:latin typeface="Tahoma"/>
                <a:cs typeface="Tahoma"/>
              </a:rPr>
              <a:t>ya</a:t>
            </a:r>
            <a:r>
              <a:rPr dirty="0" sz="2500" spc="380">
                <a:latin typeface="Tahoma"/>
                <a:cs typeface="Tahoma"/>
              </a:rPr>
              <a:t> </a:t>
            </a:r>
            <a:r>
              <a:rPr dirty="0" sz="2500" spc="110">
                <a:latin typeface="Tahoma"/>
                <a:cs typeface="Tahoma"/>
              </a:rPr>
              <a:t>da</a:t>
            </a:r>
            <a:r>
              <a:rPr dirty="0" sz="2500" spc="380">
                <a:latin typeface="Tahoma"/>
                <a:cs typeface="Tahoma"/>
              </a:rPr>
              <a:t> </a:t>
            </a:r>
            <a:r>
              <a:rPr dirty="0" sz="2500" spc="45">
                <a:latin typeface="Tahoma"/>
                <a:cs typeface="Tahoma"/>
              </a:rPr>
              <a:t>küsülmesi” </a:t>
            </a:r>
            <a:r>
              <a:rPr dirty="0" sz="2500" spc="-765">
                <a:latin typeface="Tahoma"/>
                <a:cs typeface="Tahoma"/>
              </a:rPr>
              <a:t> </a:t>
            </a:r>
            <a:r>
              <a:rPr dirty="0" sz="2500" spc="110">
                <a:latin typeface="Tahoma"/>
                <a:cs typeface="Tahoma"/>
              </a:rPr>
              <a:t>maddesinde</a:t>
            </a:r>
            <a:r>
              <a:rPr dirty="0" sz="2500" spc="-125">
                <a:latin typeface="Tahoma"/>
                <a:cs typeface="Tahoma"/>
              </a:rPr>
              <a:t> </a:t>
            </a:r>
            <a:r>
              <a:rPr dirty="0" sz="2500" spc="-130">
                <a:latin typeface="Tahoma"/>
                <a:cs typeface="Tahoma"/>
              </a:rPr>
              <a:t>%75</a:t>
            </a:r>
            <a:endParaRPr sz="25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8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dirty="0" sz="2500" spc="40">
                <a:latin typeface="Tahoma"/>
                <a:cs typeface="Tahoma"/>
              </a:rPr>
              <a:t>“Kadından</a:t>
            </a:r>
            <a:r>
              <a:rPr dirty="0" sz="2500" spc="-110">
                <a:latin typeface="Tahoma"/>
                <a:cs typeface="Tahoma"/>
              </a:rPr>
              <a:t> </a:t>
            </a:r>
            <a:r>
              <a:rPr dirty="0" sz="2500" spc="45">
                <a:latin typeface="Tahoma"/>
                <a:cs typeface="Tahoma"/>
              </a:rPr>
              <a:t>her</a:t>
            </a:r>
            <a:r>
              <a:rPr dirty="0" sz="2500" spc="-110">
                <a:latin typeface="Tahoma"/>
                <a:cs typeface="Tahoma"/>
              </a:rPr>
              <a:t> </a:t>
            </a:r>
            <a:r>
              <a:rPr dirty="0" sz="2500" spc="35">
                <a:latin typeface="Tahoma"/>
                <a:cs typeface="Tahoma"/>
              </a:rPr>
              <a:t>an</a:t>
            </a:r>
            <a:r>
              <a:rPr dirty="0" sz="2500" spc="-110">
                <a:latin typeface="Tahoma"/>
                <a:cs typeface="Tahoma"/>
              </a:rPr>
              <a:t> </a:t>
            </a:r>
            <a:r>
              <a:rPr dirty="0" sz="2500" spc="35">
                <a:latin typeface="Tahoma"/>
                <a:cs typeface="Tahoma"/>
              </a:rPr>
              <a:t>erkeğin</a:t>
            </a:r>
            <a:r>
              <a:rPr dirty="0" sz="2500" spc="-105">
                <a:latin typeface="Tahoma"/>
                <a:cs typeface="Tahoma"/>
              </a:rPr>
              <a:t> </a:t>
            </a:r>
            <a:r>
              <a:rPr dirty="0" sz="2500" spc="60">
                <a:latin typeface="Tahoma"/>
                <a:cs typeface="Tahoma"/>
              </a:rPr>
              <a:t>yanında</a:t>
            </a:r>
            <a:r>
              <a:rPr dirty="0" sz="2500" spc="-110">
                <a:latin typeface="Tahoma"/>
                <a:cs typeface="Tahoma"/>
              </a:rPr>
              <a:t> </a:t>
            </a:r>
            <a:r>
              <a:rPr dirty="0" sz="2500" spc="10">
                <a:latin typeface="Tahoma"/>
                <a:cs typeface="Tahoma"/>
              </a:rPr>
              <a:t>olmasının,</a:t>
            </a:r>
            <a:r>
              <a:rPr dirty="0" sz="2500" spc="-110">
                <a:latin typeface="Tahoma"/>
                <a:cs typeface="Tahoma"/>
              </a:rPr>
              <a:t> </a:t>
            </a:r>
            <a:r>
              <a:rPr dirty="0" sz="2500" spc="35">
                <a:latin typeface="Tahoma"/>
                <a:cs typeface="Tahoma"/>
              </a:rPr>
              <a:t>onunla</a:t>
            </a:r>
            <a:r>
              <a:rPr dirty="0" sz="2500" spc="-105">
                <a:latin typeface="Tahoma"/>
                <a:cs typeface="Tahoma"/>
              </a:rPr>
              <a:t> </a:t>
            </a:r>
            <a:r>
              <a:rPr dirty="0" sz="2500" spc="40">
                <a:latin typeface="Tahoma"/>
                <a:cs typeface="Tahoma"/>
              </a:rPr>
              <a:t>ilgilenmesinin</a:t>
            </a:r>
            <a:r>
              <a:rPr dirty="0" sz="2500" spc="-110">
                <a:latin typeface="Tahoma"/>
                <a:cs typeface="Tahoma"/>
              </a:rPr>
              <a:t> </a:t>
            </a:r>
            <a:r>
              <a:rPr dirty="0" sz="2500" spc="65">
                <a:latin typeface="Tahoma"/>
                <a:cs typeface="Tahoma"/>
              </a:rPr>
              <a:t>beklenmesi”</a:t>
            </a:r>
            <a:r>
              <a:rPr dirty="0" sz="2500" spc="-110">
                <a:latin typeface="Tahoma"/>
                <a:cs typeface="Tahoma"/>
              </a:rPr>
              <a:t> </a:t>
            </a:r>
            <a:r>
              <a:rPr dirty="0" sz="2500" spc="110">
                <a:latin typeface="Tahoma"/>
                <a:cs typeface="Tahoma"/>
              </a:rPr>
              <a:t>maddesinde</a:t>
            </a:r>
            <a:r>
              <a:rPr dirty="0" sz="2500" spc="-105">
                <a:latin typeface="Tahoma"/>
                <a:cs typeface="Tahoma"/>
              </a:rPr>
              <a:t> </a:t>
            </a:r>
            <a:r>
              <a:rPr dirty="0" sz="2500" spc="-80">
                <a:latin typeface="Tahoma"/>
                <a:cs typeface="Tahoma"/>
              </a:rPr>
              <a:t>%52,6</a:t>
            </a:r>
            <a:r>
              <a:rPr dirty="0" sz="2500" spc="-110">
                <a:latin typeface="Tahoma"/>
                <a:cs typeface="Tahoma"/>
              </a:rPr>
              <a:t> </a:t>
            </a:r>
            <a:r>
              <a:rPr dirty="0" sz="2500" spc="50">
                <a:latin typeface="Tahoma"/>
                <a:cs typeface="Tahoma"/>
              </a:rPr>
              <a:t>oranında</a:t>
            </a:r>
            <a:endParaRPr sz="25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650">
              <a:latin typeface="Tahoma"/>
              <a:cs typeface="Tahoma"/>
            </a:endParaRPr>
          </a:p>
          <a:p>
            <a:pPr marL="12700" marR="6985">
              <a:lnSpc>
                <a:spcPct val="107500"/>
              </a:lnSpc>
            </a:pPr>
            <a:r>
              <a:rPr dirty="0" sz="2500" spc="30">
                <a:latin typeface="Tahoma"/>
                <a:cs typeface="Tahoma"/>
              </a:rPr>
              <a:t>“Şiddettir.”</a:t>
            </a:r>
            <a:r>
              <a:rPr dirty="0" sz="2500" spc="110">
                <a:latin typeface="Tahoma"/>
                <a:cs typeface="Tahoma"/>
              </a:rPr>
              <a:t> </a:t>
            </a:r>
            <a:r>
              <a:rPr dirty="0" sz="2500" spc="75">
                <a:latin typeface="Tahoma"/>
                <a:cs typeface="Tahoma"/>
              </a:rPr>
              <a:t>seçeneğinin</a:t>
            </a:r>
            <a:r>
              <a:rPr dirty="0" sz="2500" spc="114">
                <a:latin typeface="Tahoma"/>
                <a:cs typeface="Tahoma"/>
              </a:rPr>
              <a:t> </a:t>
            </a:r>
            <a:r>
              <a:rPr dirty="0" sz="2500" spc="65">
                <a:latin typeface="Tahoma"/>
                <a:cs typeface="Tahoma"/>
              </a:rPr>
              <a:t>işaretlenmiş</a:t>
            </a:r>
            <a:r>
              <a:rPr dirty="0" sz="2500" spc="110">
                <a:latin typeface="Tahoma"/>
                <a:cs typeface="Tahoma"/>
              </a:rPr>
              <a:t> </a:t>
            </a:r>
            <a:r>
              <a:rPr dirty="0" sz="2500" spc="60">
                <a:latin typeface="Tahoma"/>
                <a:cs typeface="Tahoma"/>
              </a:rPr>
              <a:t>olması</a:t>
            </a:r>
            <a:r>
              <a:rPr dirty="0" sz="2500" spc="114">
                <a:latin typeface="Tahoma"/>
                <a:cs typeface="Tahoma"/>
              </a:rPr>
              <a:t> </a:t>
            </a:r>
            <a:r>
              <a:rPr dirty="0" sz="2500" spc="35">
                <a:latin typeface="Tahoma"/>
                <a:cs typeface="Tahoma"/>
              </a:rPr>
              <a:t>fedakârlık</a:t>
            </a:r>
            <a:r>
              <a:rPr dirty="0" sz="2500" spc="114">
                <a:latin typeface="Tahoma"/>
                <a:cs typeface="Tahoma"/>
              </a:rPr>
              <a:t> </a:t>
            </a:r>
            <a:r>
              <a:rPr dirty="0" sz="2500" spc="35">
                <a:latin typeface="Tahoma"/>
                <a:cs typeface="Tahoma"/>
              </a:rPr>
              <a:t>ile</a:t>
            </a:r>
            <a:r>
              <a:rPr dirty="0" sz="2500" spc="110">
                <a:latin typeface="Tahoma"/>
                <a:cs typeface="Tahoma"/>
              </a:rPr>
              <a:t> </a:t>
            </a:r>
            <a:r>
              <a:rPr dirty="0" sz="2500" spc="50">
                <a:latin typeface="Tahoma"/>
                <a:cs typeface="Tahoma"/>
              </a:rPr>
              <a:t>psikolojik</a:t>
            </a:r>
            <a:r>
              <a:rPr dirty="0" sz="2500" spc="114">
                <a:latin typeface="Tahoma"/>
                <a:cs typeface="Tahoma"/>
              </a:rPr>
              <a:t> </a:t>
            </a:r>
            <a:r>
              <a:rPr dirty="0" sz="2500" spc="100">
                <a:latin typeface="Tahoma"/>
                <a:cs typeface="Tahoma"/>
              </a:rPr>
              <a:t>şiddetin</a:t>
            </a:r>
            <a:r>
              <a:rPr dirty="0" sz="2500" spc="110">
                <a:latin typeface="Tahoma"/>
                <a:cs typeface="Tahoma"/>
              </a:rPr>
              <a:t> </a:t>
            </a:r>
            <a:r>
              <a:rPr dirty="0" sz="2500" spc="55">
                <a:latin typeface="Tahoma"/>
                <a:cs typeface="Tahoma"/>
              </a:rPr>
              <a:t>ayırt</a:t>
            </a:r>
            <a:r>
              <a:rPr dirty="0" sz="2500" spc="114">
                <a:latin typeface="Tahoma"/>
                <a:cs typeface="Tahoma"/>
              </a:rPr>
              <a:t> </a:t>
            </a:r>
            <a:r>
              <a:rPr dirty="0" sz="2500" spc="65">
                <a:latin typeface="Tahoma"/>
                <a:cs typeface="Tahoma"/>
              </a:rPr>
              <a:t>edilemeyebileceği,</a:t>
            </a:r>
            <a:r>
              <a:rPr dirty="0" sz="2500" spc="114">
                <a:latin typeface="Tahoma"/>
                <a:cs typeface="Tahoma"/>
              </a:rPr>
              <a:t> </a:t>
            </a:r>
            <a:r>
              <a:rPr dirty="0" sz="2500" spc="50">
                <a:latin typeface="Tahoma"/>
                <a:cs typeface="Tahoma"/>
              </a:rPr>
              <a:t>psikolojik </a:t>
            </a:r>
            <a:r>
              <a:rPr dirty="0" sz="2500" spc="-770">
                <a:latin typeface="Tahoma"/>
                <a:cs typeface="Tahoma"/>
              </a:rPr>
              <a:t> </a:t>
            </a:r>
            <a:r>
              <a:rPr dirty="0" sz="2500" spc="100">
                <a:latin typeface="Tahoma"/>
                <a:cs typeface="Tahoma"/>
              </a:rPr>
              <a:t>şiddetin</a:t>
            </a:r>
            <a:r>
              <a:rPr dirty="0" sz="2500" spc="-120">
                <a:latin typeface="Tahoma"/>
                <a:cs typeface="Tahoma"/>
              </a:rPr>
              <a:t> </a:t>
            </a:r>
            <a:r>
              <a:rPr dirty="0" sz="2500" spc="45">
                <a:latin typeface="Tahoma"/>
                <a:cs typeface="Tahoma"/>
              </a:rPr>
              <a:t>belirtilerini</a:t>
            </a:r>
            <a:r>
              <a:rPr dirty="0" sz="2500" spc="-120">
                <a:latin typeface="Tahoma"/>
                <a:cs typeface="Tahoma"/>
              </a:rPr>
              <a:t> </a:t>
            </a:r>
            <a:r>
              <a:rPr dirty="0" sz="2500" spc="20">
                <a:latin typeface="Tahoma"/>
                <a:cs typeface="Tahoma"/>
              </a:rPr>
              <a:t>fark</a:t>
            </a:r>
            <a:r>
              <a:rPr dirty="0" sz="2500" spc="-114">
                <a:latin typeface="Tahoma"/>
                <a:cs typeface="Tahoma"/>
              </a:rPr>
              <a:t> </a:t>
            </a:r>
            <a:r>
              <a:rPr dirty="0" sz="2500" spc="75">
                <a:latin typeface="Tahoma"/>
                <a:cs typeface="Tahoma"/>
              </a:rPr>
              <a:t>etmenin</a:t>
            </a:r>
            <a:r>
              <a:rPr dirty="0" sz="2500" spc="-120">
                <a:latin typeface="Tahoma"/>
                <a:cs typeface="Tahoma"/>
              </a:rPr>
              <a:t> </a:t>
            </a:r>
            <a:r>
              <a:rPr dirty="0" sz="2500" spc="45">
                <a:latin typeface="Tahoma"/>
                <a:cs typeface="Tahoma"/>
              </a:rPr>
              <a:t>zor</a:t>
            </a:r>
            <a:r>
              <a:rPr dirty="0" sz="2500" spc="-114">
                <a:latin typeface="Tahoma"/>
                <a:cs typeface="Tahoma"/>
              </a:rPr>
              <a:t> </a:t>
            </a:r>
            <a:r>
              <a:rPr dirty="0" sz="2500" spc="70">
                <a:latin typeface="Tahoma"/>
                <a:cs typeface="Tahoma"/>
              </a:rPr>
              <a:t>olabileceği</a:t>
            </a:r>
            <a:r>
              <a:rPr dirty="0" sz="2500" spc="-120">
                <a:latin typeface="Tahoma"/>
                <a:cs typeface="Tahoma"/>
              </a:rPr>
              <a:t> </a:t>
            </a:r>
            <a:r>
              <a:rPr dirty="0" sz="2500" spc="85">
                <a:latin typeface="Tahoma"/>
                <a:cs typeface="Tahoma"/>
              </a:rPr>
              <a:t>düşüncesini</a:t>
            </a:r>
            <a:r>
              <a:rPr dirty="0" sz="2500" spc="-120">
                <a:latin typeface="Tahoma"/>
                <a:cs typeface="Tahoma"/>
              </a:rPr>
              <a:t> </a:t>
            </a:r>
            <a:r>
              <a:rPr dirty="0" sz="2500" spc="40">
                <a:latin typeface="Tahoma"/>
                <a:cs typeface="Tahoma"/>
              </a:rPr>
              <a:t>oluşturmuştur.</a:t>
            </a:r>
            <a:endParaRPr sz="25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10333" y="538561"/>
            <a:ext cx="7180580" cy="1933575"/>
          </a:xfrm>
          <a:custGeom>
            <a:avLst/>
            <a:gdLst/>
            <a:ahLst/>
            <a:cxnLst/>
            <a:rect l="l" t="t" r="r" b="b"/>
            <a:pathLst>
              <a:path w="7180580" h="1933575">
                <a:moveTo>
                  <a:pt x="6817963" y="1933574"/>
                </a:moveTo>
                <a:lnTo>
                  <a:pt x="344930" y="1933574"/>
                </a:lnTo>
                <a:lnTo>
                  <a:pt x="0" y="604090"/>
                </a:lnTo>
                <a:lnTo>
                  <a:pt x="7180331" y="0"/>
                </a:lnTo>
                <a:lnTo>
                  <a:pt x="6817963" y="1933574"/>
                </a:lnTo>
                <a:close/>
              </a:path>
            </a:pathLst>
          </a:custGeom>
          <a:solidFill>
            <a:srgbClr val="FF82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127132" y="1206634"/>
            <a:ext cx="2941955" cy="8788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600" spc="45">
                <a:solidFill>
                  <a:srgbClr val="000000"/>
                </a:solidFill>
                <a:latin typeface="Trebuchet MS"/>
                <a:cs typeface="Trebuchet MS"/>
              </a:rPr>
              <a:t>Sonuçlar</a:t>
            </a:r>
            <a:endParaRPr sz="56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6546" y="2876391"/>
            <a:ext cx="16205200" cy="3302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9525" indent="140970">
              <a:lnSpc>
                <a:spcPct val="107500"/>
              </a:lnSpc>
              <a:spcBef>
                <a:spcPts val="100"/>
              </a:spcBef>
            </a:pPr>
            <a:r>
              <a:rPr dirty="0" sz="2500" spc="20">
                <a:latin typeface="Tahoma"/>
                <a:cs typeface="Tahoma"/>
              </a:rPr>
              <a:t>Bununla</a:t>
            </a:r>
            <a:r>
              <a:rPr dirty="0" sz="2500" spc="395">
                <a:latin typeface="Tahoma"/>
                <a:cs typeface="Tahoma"/>
              </a:rPr>
              <a:t> </a:t>
            </a:r>
            <a:r>
              <a:rPr dirty="0" sz="2500" spc="55">
                <a:latin typeface="Tahoma"/>
                <a:cs typeface="Tahoma"/>
              </a:rPr>
              <a:t>birlikte</a:t>
            </a:r>
            <a:r>
              <a:rPr dirty="0" sz="2500" spc="395">
                <a:latin typeface="Tahoma"/>
                <a:cs typeface="Tahoma"/>
              </a:rPr>
              <a:t> </a:t>
            </a:r>
            <a:r>
              <a:rPr dirty="0" sz="2500" spc="30">
                <a:latin typeface="Tahoma"/>
                <a:cs typeface="Tahoma"/>
              </a:rPr>
              <a:t>“Duygusal</a:t>
            </a:r>
            <a:r>
              <a:rPr dirty="0" sz="2500" spc="395">
                <a:latin typeface="Tahoma"/>
                <a:cs typeface="Tahoma"/>
              </a:rPr>
              <a:t> </a:t>
            </a:r>
            <a:r>
              <a:rPr dirty="0" sz="2500" spc="50">
                <a:latin typeface="Tahoma"/>
                <a:cs typeface="Tahoma"/>
              </a:rPr>
              <a:t>ilişkilerde</a:t>
            </a:r>
            <a:r>
              <a:rPr dirty="0" sz="2500" spc="395">
                <a:latin typeface="Tahoma"/>
                <a:cs typeface="Tahoma"/>
              </a:rPr>
              <a:t> </a:t>
            </a:r>
            <a:r>
              <a:rPr dirty="0" sz="2500" spc="35">
                <a:latin typeface="Tahoma"/>
                <a:cs typeface="Tahoma"/>
              </a:rPr>
              <a:t>kadının</a:t>
            </a:r>
            <a:r>
              <a:rPr dirty="0" sz="2500" spc="395">
                <a:latin typeface="Tahoma"/>
                <a:cs typeface="Tahoma"/>
              </a:rPr>
              <a:t> </a:t>
            </a:r>
            <a:r>
              <a:rPr dirty="0" sz="2500" spc="45">
                <a:latin typeface="Tahoma"/>
                <a:cs typeface="Tahoma"/>
              </a:rPr>
              <a:t>erkek</a:t>
            </a:r>
            <a:r>
              <a:rPr dirty="0" sz="2500" spc="395">
                <a:latin typeface="Tahoma"/>
                <a:cs typeface="Tahoma"/>
              </a:rPr>
              <a:t> </a:t>
            </a:r>
            <a:r>
              <a:rPr dirty="0" sz="2500" spc="85">
                <a:latin typeface="Tahoma"/>
                <a:cs typeface="Tahoma"/>
              </a:rPr>
              <a:t>için</a:t>
            </a:r>
            <a:r>
              <a:rPr dirty="0" sz="2500" spc="395">
                <a:latin typeface="Tahoma"/>
                <a:cs typeface="Tahoma"/>
              </a:rPr>
              <a:t> </a:t>
            </a:r>
            <a:r>
              <a:rPr dirty="0" sz="2500" spc="70">
                <a:latin typeface="Tahoma"/>
                <a:cs typeface="Tahoma"/>
              </a:rPr>
              <a:t>kendi</a:t>
            </a:r>
            <a:r>
              <a:rPr dirty="0" sz="2500" spc="395">
                <a:latin typeface="Tahoma"/>
                <a:cs typeface="Tahoma"/>
              </a:rPr>
              <a:t> </a:t>
            </a:r>
            <a:r>
              <a:rPr dirty="0" sz="2500" spc="65">
                <a:latin typeface="Tahoma"/>
                <a:cs typeface="Tahoma"/>
              </a:rPr>
              <a:t>isteklerinden</a:t>
            </a:r>
            <a:r>
              <a:rPr dirty="0" sz="2500" spc="395">
                <a:latin typeface="Tahoma"/>
                <a:cs typeface="Tahoma"/>
              </a:rPr>
              <a:t> </a:t>
            </a:r>
            <a:r>
              <a:rPr dirty="0" sz="2500" spc="75">
                <a:latin typeface="Tahoma"/>
                <a:cs typeface="Tahoma"/>
              </a:rPr>
              <a:t>ve</a:t>
            </a:r>
            <a:r>
              <a:rPr dirty="0" sz="2500" spc="395">
                <a:latin typeface="Tahoma"/>
                <a:cs typeface="Tahoma"/>
              </a:rPr>
              <a:t> </a:t>
            </a:r>
            <a:r>
              <a:rPr dirty="0" sz="2500" spc="65">
                <a:latin typeface="Tahoma"/>
                <a:cs typeface="Tahoma"/>
              </a:rPr>
              <a:t>önceliklerinden</a:t>
            </a:r>
            <a:r>
              <a:rPr dirty="0" sz="2500" spc="395">
                <a:latin typeface="Tahoma"/>
                <a:cs typeface="Tahoma"/>
              </a:rPr>
              <a:t> </a:t>
            </a:r>
            <a:r>
              <a:rPr dirty="0" sz="2500" spc="40">
                <a:latin typeface="Tahoma"/>
                <a:cs typeface="Tahoma"/>
              </a:rPr>
              <a:t>sık</a:t>
            </a:r>
            <a:r>
              <a:rPr dirty="0" sz="2500" spc="395">
                <a:latin typeface="Tahoma"/>
                <a:cs typeface="Tahoma"/>
              </a:rPr>
              <a:t> </a:t>
            </a:r>
            <a:r>
              <a:rPr dirty="0" sz="2500" spc="40">
                <a:latin typeface="Tahoma"/>
                <a:cs typeface="Tahoma"/>
              </a:rPr>
              <a:t>sık</a:t>
            </a:r>
            <a:r>
              <a:rPr dirty="0" sz="2500" spc="395">
                <a:latin typeface="Tahoma"/>
                <a:cs typeface="Tahoma"/>
              </a:rPr>
              <a:t> </a:t>
            </a:r>
            <a:r>
              <a:rPr dirty="0" sz="2500" spc="90">
                <a:latin typeface="Tahoma"/>
                <a:cs typeface="Tahoma"/>
              </a:rPr>
              <a:t>ödün </a:t>
            </a:r>
            <a:r>
              <a:rPr dirty="0" sz="2500" spc="-765">
                <a:latin typeface="Tahoma"/>
                <a:cs typeface="Tahoma"/>
              </a:rPr>
              <a:t> </a:t>
            </a:r>
            <a:r>
              <a:rPr dirty="0" sz="2500" spc="45">
                <a:latin typeface="Tahoma"/>
                <a:cs typeface="Tahoma"/>
              </a:rPr>
              <a:t>verdiğini</a:t>
            </a:r>
            <a:r>
              <a:rPr dirty="0" sz="2500" spc="-120">
                <a:latin typeface="Tahoma"/>
                <a:cs typeface="Tahoma"/>
              </a:rPr>
              <a:t> </a:t>
            </a:r>
            <a:r>
              <a:rPr dirty="0" sz="2500" spc="75">
                <a:latin typeface="Tahoma"/>
                <a:cs typeface="Tahoma"/>
              </a:rPr>
              <a:t>hissetmesi”</a:t>
            </a:r>
            <a:r>
              <a:rPr dirty="0" sz="2500" spc="-120">
                <a:latin typeface="Tahoma"/>
                <a:cs typeface="Tahoma"/>
              </a:rPr>
              <a:t> </a:t>
            </a:r>
            <a:r>
              <a:rPr dirty="0" sz="2500" spc="110">
                <a:latin typeface="Tahoma"/>
                <a:cs typeface="Tahoma"/>
              </a:rPr>
              <a:t>maddesinde</a:t>
            </a:r>
            <a:r>
              <a:rPr dirty="0" sz="2500" spc="-120">
                <a:latin typeface="Tahoma"/>
                <a:cs typeface="Tahoma"/>
              </a:rPr>
              <a:t> </a:t>
            </a:r>
            <a:r>
              <a:rPr dirty="0" sz="2500" spc="-95">
                <a:latin typeface="Tahoma"/>
                <a:cs typeface="Tahoma"/>
              </a:rPr>
              <a:t>%63,2</a:t>
            </a:r>
            <a:endParaRPr sz="25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650">
              <a:latin typeface="Tahoma"/>
              <a:cs typeface="Tahoma"/>
            </a:endParaRPr>
          </a:p>
          <a:p>
            <a:pPr marL="12700" marR="5080">
              <a:lnSpc>
                <a:spcPct val="107500"/>
              </a:lnSpc>
            </a:pPr>
            <a:r>
              <a:rPr dirty="0" sz="2500" spc="30">
                <a:latin typeface="Tahoma"/>
                <a:cs typeface="Tahoma"/>
              </a:rPr>
              <a:t>“Duygusal</a:t>
            </a:r>
            <a:r>
              <a:rPr dirty="0" sz="2500" spc="240">
                <a:latin typeface="Tahoma"/>
                <a:cs typeface="Tahoma"/>
              </a:rPr>
              <a:t> </a:t>
            </a:r>
            <a:r>
              <a:rPr dirty="0" sz="2500" spc="50">
                <a:latin typeface="Tahoma"/>
                <a:cs typeface="Tahoma"/>
              </a:rPr>
              <a:t>ilişkilerde</a:t>
            </a:r>
            <a:r>
              <a:rPr dirty="0" sz="2500" spc="245">
                <a:latin typeface="Tahoma"/>
                <a:cs typeface="Tahoma"/>
              </a:rPr>
              <a:t> </a:t>
            </a:r>
            <a:r>
              <a:rPr dirty="0" sz="2500" spc="35">
                <a:latin typeface="Tahoma"/>
                <a:cs typeface="Tahoma"/>
              </a:rPr>
              <a:t>erkeğin</a:t>
            </a:r>
            <a:r>
              <a:rPr dirty="0" sz="2500" spc="245">
                <a:latin typeface="Tahoma"/>
                <a:cs typeface="Tahoma"/>
              </a:rPr>
              <a:t> </a:t>
            </a:r>
            <a:r>
              <a:rPr dirty="0" sz="2500" spc="60">
                <a:latin typeface="Tahoma"/>
                <a:cs typeface="Tahoma"/>
              </a:rPr>
              <a:t>kadından</a:t>
            </a:r>
            <a:r>
              <a:rPr dirty="0" sz="2500" spc="245">
                <a:latin typeface="Tahoma"/>
                <a:cs typeface="Tahoma"/>
              </a:rPr>
              <a:t> </a:t>
            </a:r>
            <a:r>
              <a:rPr dirty="0" sz="2500" spc="25">
                <a:latin typeface="Tahoma"/>
                <a:cs typeface="Tahoma"/>
              </a:rPr>
              <a:t>izin</a:t>
            </a:r>
            <a:r>
              <a:rPr dirty="0" sz="2500" spc="245">
                <a:latin typeface="Tahoma"/>
                <a:cs typeface="Tahoma"/>
              </a:rPr>
              <a:t> </a:t>
            </a:r>
            <a:r>
              <a:rPr dirty="0" sz="2500" spc="60">
                <a:latin typeface="Tahoma"/>
                <a:cs typeface="Tahoma"/>
              </a:rPr>
              <a:t>almadan</a:t>
            </a:r>
            <a:r>
              <a:rPr dirty="0" sz="2500" spc="245">
                <a:latin typeface="Tahoma"/>
                <a:cs typeface="Tahoma"/>
              </a:rPr>
              <a:t> </a:t>
            </a:r>
            <a:r>
              <a:rPr dirty="0" sz="2500" spc="70">
                <a:latin typeface="Tahoma"/>
                <a:cs typeface="Tahoma"/>
              </a:rPr>
              <a:t>telefon</a:t>
            </a:r>
            <a:r>
              <a:rPr dirty="0" sz="2500" spc="245">
                <a:latin typeface="Tahoma"/>
                <a:cs typeface="Tahoma"/>
              </a:rPr>
              <a:t> </a:t>
            </a:r>
            <a:r>
              <a:rPr dirty="0" sz="2500" spc="90">
                <a:latin typeface="Tahoma"/>
                <a:cs typeface="Tahoma"/>
              </a:rPr>
              <a:t>ya</a:t>
            </a:r>
            <a:r>
              <a:rPr dirty="0" sz="2500" spc="245">
                <a:latin typeface="Tahoma"/>
                <a:cs typeface="Tahoma"/>
              </a:rPr>
              <a:t> </a:t>
            </a:r>
            <a:r>
              <a:rPr dirty="0" sz="2500" spc="110">
                <a:latin typeface="Tahoma"/>
                <a:cs typeface="Tahoma"/>
              </a:rPr>
              <a:t>da</a:t>
            </a:r>
            <a:r>
              <a:rPr dirty="0" sz="2500" spc="245">
                <a:latin typeface="Tahoma"/>
                <a:cs typeface="Tahoma"/>
              </a:rPr>
              <a:t> </a:t>
            </a:r>
            <a:r>
              <a:rPr dirty="0" sz="2500" spc="40">
                <a:latin typeface="Tahoma"/>
                <a:cs typeface="Tahoma"/>
              </a:rPr>
              <a:t>bilgisayarını</a:t>
            </a:r>
            <a:r>
              <a:rPr dirty="0" sz="2500" spc="245">
                <a:latin typeface="Tahoma"/>
                <a:cs typeface="Tahoma"/>
              </a:rPr>
              <a:t> </a:t>
            </a:r>
            <a:r>
              <a:rPr dirty="0" sz="2500" spc="35">
                <a:latin typeface="Tahoma"/>
                <a:cs typeface="Tahoma"/>
              </a:rPr>
              <a:t>karıştırması”</a:t>
            </a:r>
            <a:r>
              <a:rPr dirty="0" sz="2500" spc="245">
                <a:latin typeface="Tahoma"/>
                <a:cs typeface="Tahoma"/>
              </a:rPr>
              <a:t> </a:t>
            </a:r>
            <a:r>
              <a:rPr dirty="0" sz="2500" spc="110">
                <a:latin typeface="Tahoma"/>
                <a:cs typeface="Tahoma"/>
              </a:rPr>
              <a:t>maddesinde</a:t>
            </a:r>
            <a:r>
              <a:rPr dirty="0" sz="2500" spc="240">
                <a:latin typeface="Tahoma"/>
                <a:cs typeface="Tahoma"/>
              </a:rPr>
              <a:t> </a:t>
            </a:r>
            <a:r>
              <a:rPr dirty="0" sz="2500" spc="-165">
                <a:latin typeface="Tahoma"/>
                <a:cs typeface="Tahoma"/>
              </a:rPr>
              <a:t>%72 </a:t>
            </a:r>
            <a:r>
              <a:rPr dirty="0" sz="2500" spc="-765">
                <a:latin typeface="Tahoma"/>
                <a:cs typeface="Tahoma"/>
              </a:rPr>
              <a:t> </a:t>
            </a:r>
            <a:r>
              <a:rPr dirty="0" sz="2500" spc="50">
                <a:latin typeface="Tahoma"/>
                <a:cs typeface="Tahoma"/>
              </a:rPr>
              <a:t>oranında</a:t>
            </a:r>
            <a:endParaRPr sz="25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650">
              <a:latin typeface="Tahoma"/>
              <a:cs typeface="Tahoma"/>
            </a:endParaRPr>
          </a:p>
          <a:p>
            <a:pPr marL="12700" marR="8890">
              <a:lnSpc>
                <a:spcPct val="107500"/>
              </a:lnSpc>
            </a:pPr>
            <a:r>
              <a:rPr dirty="0" sz="2500" spc="30">
                <a:latin typeface="Tahoma"/>
                <a:cs typeface="Tahoma"/>
              </a:rPr>
              <a:t>“Şiddettir.”</a:t>
            </a:r>
            <a:r>
              <a:rPr dirty="0" sz="2500" spc="125">
                <a:latin typeface="Tahoma"/>
                <a:cs typeface="Tahoma"/>
              </a:rPr>
              <a:t> </a:t>
            </a:r>
            <a:r>
              <a:rPr dirty="0" sz="2500" spc="75">
                <a:latin typeface="Tahoma"/>
                <a:cs typeface="Tahoma"/>
              </a:rPr>
              <a:t>seçeneğinin</a:t>
            </a:r>
            <a:r>
              <a:rPr dirty="0" sz="2500" spc="130">
                <a:latin typeface="Tahoma"/>
                <a:cs typeface="Tahoma"/>
              </a:rPr>
              <a:t> </a:t>
            </a:r>
            <a:r>
              <a:rPr dirty="0" sz="2500" spc="65">
                <a:latin typeface="Tahoma"/>
                <a:cs typeface="Tahoma"/>
              </a:rPr>
              <a:t>işaretlenmiş</a:t>
            </a:r>
            <a:r>
              <a:rPr dirty="0" sz="2500" spc="125">
                <a:latin typeface="Tahoma"/>
                <a:cs typeface="Tahoma"/>
              </a:rPr>
              <a:t> </a:t>
            </a:r>
            <a:r>
              <a:rPr dirty="0" sz="2500" spc="60">
                <a:latin typeface="Tahoma"/>
                <a:cs typeface="Tahoma"/>
              </a:rPr>
              <a:t>olması</a:t>
            </a:r>
            <a:r>
              <a:rPr dirty="0" sz="2500" spc="130">
                <a:latin typeface="Tahoma"/>
                <a:cs typeface="Tahoma"/>
              </a:rPr>
              <a:t> </a:t>
            </a:r>
            <a:r>
              <a:rPr dirty="0" sz="2500" spc="80">
                <a:latin typeface="Tahoma"/>
                <a:cs typeface="Tahoma"/>
              </a:rPr>
              <a:t>bahsi</a:t>
            </a:r>
            <a:r>
              <a:rPr dirty="0" sz="2500" spc="130">
                <a:latin typeface="Tahoma"/>
                <a:cs typeface="Tahoma"/>
              </a:rPr>
              <a:t> </a:t>
            </a:r>
            <a:r>
              <a:rPr dirty="0" sz="2500" spc="95">
                <a:latin typeface="Tahoma"/>
                <a:cs typeface="Tahoma"/>
              </a:rPr>
              <a:t>geçen</a:t>
            </a:r>
            <a:r>
              <a:rPr dirty="0" sz="2500" spc="125">
                <a:latin typeface="Tahoma"/>
                <a:cs typeface="Tahoma"/>
              </a:rPr>
              <a:t> </a:t>
            </a:r>
            <a:r>
              <a:rPr dirty="0" sz="2500" spc="40">
                <a:latin typeface="Tahoma"/>
                <a:cs typeface="Tahoma"/>
              </a:rPr>
              <a:t>durumların</a:t>
            </a:r>
            <a:r>
              <a:rPr dirty="0" sz="2500" spc="130">
                <a:latin typeface="Tahoma"/>
                <a:cs typeface="Tahoma"/>
              </a:rPr>
              <a:t> </a:t>
            </a:r>
            <a:r>
              <a:rPr dirty="0" sz="2500" spc="50">
                <a:latin typeface="Tahoma"/>
                <a:cs typeface="Tahoma"/>
              </a:rPr>
              <a:t>psikolojik</a:t>
            </a:r>
            <a:r>
              <a:rPr dirty="0" sz="2500" spc="125">
                <a:latin typeface="Tahoma"/>
                <a:cs typeface="Tahoma"/>
              </a:rPr>
              <a:t> şiddet</a:t>
            </a:r>
            <a:r>
              <a:rPr dirty="0" sz="2500" spc="130">
                <a:latin typeface="Tahoma"/>
                <a:cs typeface="Tahoma"/>
              </a:rPr>
              <a:t> </a:t>
            </a:r>
            <a:r>
              <a:rPr dirty="0" sz="2500" spc="75">
                <a:latin typeface="Tahoma"/>
                <a:cs typeface="Tahoma"/>
              </a:rPr>
              <a:t>ve</a:t>
            </a:r>
            <a:r>
              <a:rPr dirty="0" sz="2500" spc="130">
                <a:latin typeface="Tahoma"/>
                <a:cs typeface="Tahoma"/>
              </a:rPr>
              <a:t> </a:t>
            </a:r>
            <a:r>
              <a:rPr dirty="0" sz="2500" spc="55">
                <a:latin typeface="Tahoma"/>
                <a:cs typeface="Tahoma"/>
              </a:rPr>
              <a:t>kişisel</a:t>
            </a:r>
            <a:r>
              <a:rPr dirty="0" sz="2500" spc="125">
                <a:latin typeface="Tahoma"/>
                <a:cs typeface="Tahoma"/>
              </a:rPr>
              <a:t> </a:t>
            </a:r>
            <a:r>
              <a:rPr dirty="0" sz="2500" spc="20">
                <a:latin typeface="Tahoma"/>
                <a:cs typeface="Tahoma"/>
              </a:rPr>
              <a:t>alan</a:t>
            </a:r>
            <a:r>
              <a:rPr dirty="0" sz="2500" spc="130">
                <a:latin typeface="Tahoma"/>
                <a:cs typeface="Tahoma"/>
              </a:rPr>
              <a:t> </a:t>
            </a:r>
            <a:r>
              <a:rPr dirty="0" sz="2500" spc="40">
                <a:latin typeface="Tahoma"/>
                <a:cs typeface="Tahoma"/>
              </a:rPr>
              <a:t>ihlalinden </a:t>
            </a:r>
            <a:r>
              <a:rPr dirty="0" sz="2500" spc="-765">
                <a:latin typeface="Tahoma"/>
                <a:cs typeface="Tahoma"/>
              </a:rPr>
              <a:t> </a:t>
            </a:r>
            <a:r>
              <a:rPr dirty="0" sz="2500" spc="80">
                <a:latin typeface="Tahoma"/>
                <a:cs typeface="Tahoma"/>
              </a:rPr>
              <a:t>ziyade</a:t>
            </a:r>
            <a:r>
              <a:rPr dirty="0" sz="2500" spc="-120">
                <a:latin typeface="Tahoma"/>
                <a:cs typeface="Tahoma"/>
              </a:rPr>
              <a:t> </a:t>
            </a:r>
            <a:r>
              <a:rPr dirty="0" sz="2500" spc="35">
                <a:latin typeface="Tahoma"/>
                <a:cs typeface="Tahoma"/>
              </a:rPr>
              <a:t>fedakarlık</a:t>
            </a:r>
            <a:r>
              <a:rPr dirty="0" sz="2500" spc="-120">
                <a:latin typeface="Tahoma"/>
                <a:cs typeface="Tahoma"/>
              </a:rPr>
              <a:t> </a:t>
            </a:r>
            <a:r>
              <a:rPr dirty="0" sz="2500" spc="80">
                <a:latin typeface="Tahoma"/>
                <a:cs typeface="Tahoma"/>
              </a:rPr>
              <a:t>veya</a:t>
            </a:r>
            <a:r>
              <a:rPr dirty="0" sz="2500" spc="-114">
                <a:latin typeface="Tahoma"/>
                <a:cs typeface="Tahoma"/>
              </a:rPr>
              <a:t> </a:t>
            </a:r>
            <a:r>
              <a:rPr dirty="0" sz="2500" spc="60">
                <a:latin typeface="Tahoma"/>
                <a:cs typeface="Tahoma"/>
              </a:rPr>
              <a:t>sevgi</a:t>
            </a:r>
            <a:r>
              <a:rPr dirty="0" sz="2500" spc="-120">
                <a:latin typeface="Tahoma"/>
                <a:cs typeface="Tahoma"/>
              </a:rPr>
              <a:t> </a:t>
            </a:r>
            <a:r>
              <a:rPr dirty="0" sz="2500" spc="65">
                <a:latin typeface="Tahoma"/>
                <a:cs typeface="Tahoma"/>
              </a:rPr>
              <a:t>belirtisi</a:t>
            </a:r>
            <a:r>
              <a:rPr dirty="0" sz="2500" spc="-120">
                <a:latin typeface="Tahoma"/>
                <a:cs typeface="Tahoma"/>
              </a:rPr>
              <a:t> </a:t>
            </a:r>
            <a:r>
              <a:rPr dirty="0" sz="2500" spc="30">
                <a:latin typeface="Tahoma"/>
                <a:cs typeface="Tahoma"/>
              </a:rPr>
              <a:t>olarak</a:t>
            </a:r>
            <a:r>
              <a:rPr dirty="0" sz="2500" spc="-114">
                <a:latin typeface="Tahoma"/>
                <a:cs typeface="Tahoma"/>
              </a:rPr>
              <a:t> </a:t>
            </a:r>
            <a:r>
              <a:rPr dirty="0" sz="2500" spc="60">
                <a:latin typeface="Tahoma"/>
                <a:cs typeface="Tahoma"/>
              </a:rPr>
              <a:t>görülebilme</a:t>
            </a:r>
            <a:r>
              <a:rPr dirty="0" sz="2500" spc="-120">
                <a:latin typeface="Tahoma"/>
                <a:cs typeface="Tahoma"/>
              </a:rPr>
              <a:t> </a:t>
            </a:r>
            <a:r>
              <a:rPr dirty="0" sz="2500" spc="40">
                <a:latin typeface="Tahoma"/>
                <a:cs typeface="Tahoma"/>
              </a:rPr>
              <a:t>ihtimalini</a:t>
            </a:r>
            <a:r>
              <a:rPr dirty="0" sz="2500" spc="-114">
                <a:latin typeface="Tahoma"/>
                <a:cs typeface="Tahoma"/>
              </a:rPr>
              <a:t> </a:t>
            </a:r>
            <a:r>
              <a:rPr dirty="0" sz="2500" spc="50">
                <a:latin typeface="Tahoma"/>
                <a:cs typeface="Tahoma"/>
              </a:rPr>
              <a:t>düşündürmüştür.</a:t>
            </a:r>
            <a:endParaRPr sz="25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10333" y="538558"/>
            <a:ext cx="7180580" cy="1933575"/>
          </a:xfrm>
          <a:custGeom>
            <a:avLst/>
            <a:gdLst/>
            <a:ahLst/>
            <a:cxnLst/>
            <a:rect l="l" t="t" r="r" b="b"/>
            <a:pathLst>
              <a:path w="7180580" h="1933575">
                <a:moveTo>
                  <a:pt x="6817963" y="1933574"/>
                </a:moveTo>
                <a:lnTo>
                  <a:pt x="344930" y="1933574"/>
                </a:lnTo>
                <a:lnTo>
                  <a:pt x="0" y="604090"/>
                </a:lnTo>
                <a:lnTo>
                  <a:pt x="7180331" y="0"/>
                </a:lnTo>
                <a:lnTo>
                  <a:pt x="6817963" y="1933574"/>
                </a:lnTo>
                <a:close/>
              </a:path>
            </a:pathLst>
          </a:custGeom>
          <a:solidFill>
            <a:srgbClr val="FF82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127132" y="1206630"/>
            <a:ext cx="2941955" cy="8788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600" spc="-210">
                <a:solidFill>
                  <a:srgbClr val="000000"/>
                </a:solidFill>
              </a:rPr>
              <a:t>S</a:t>
            </a:r>
            <a:r>
              <a:rPr dirty="0" sz="5600" spc="-204">
                <a:solidFill>
                  <a:srgbClr val="000000"/>
                </a:solidFill>
              </a:rPr>
              <a:t>o</a:t>
            </a:r>
            <a:r>
              <a:rPr dirty="0" sz="5600" spc="-150">
                <a:solidFill>
                  <a:srgbClr val="000000"/>
                </a:solidFill>
              </a:rPr>
              <a:t>n</a:t>
            </a:r>
            <a:r>
              <a:rPr dirty="0" sz="5600" spc="-185">
                <a:solidFill>
                  <a:srgbClr val="000000"/>
                </a:solidFill>
              </a:rPr>
              <a:t>u</a:t>
            </a:r>
            <a:r>
              <a:rPr dirty="0" sz="5600" spc="-480">
                <a:solidFill>
                  <a:srgbClr val="000000"/>
                </a:solidFill>
              </a:rPr>
              <a:t>ç</a:t>
            </a:r>
            <a:r>
              <a:rPr dirty="0" sz="5600" spc="225">
                <a:solidFill>
                  <a:srgbClr val="000000"/>
                </a:solidFill>
              </a:rPr>
              <a:t>l</a:t>
            </a:r>
            <a:r>
              <a:rPr dirty="0" sz="5600" spc="-60">
                <a:solidFill>
                  <a:srgbClr val="000000"/>
                </a:solidFill>
              </a:rPr>
              <a:t>a</a:t>
            </a:r>
            <a:r>
              <a:rPr dirty="0" sz="5600" spc="15">
                <a:solidFill>
                  <a:srgbClr val="000000"/>
                </a:solidFill>
              </a:rPr>
              <a:t>r</a:t>
            </a:r>
            <a:endParaRPr sz="560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F7F5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6250" y="476250"/>
            <a:ext cx="6324600" cy="1019175"/>
          </a:xfrm>
          <a:prstGeom prst="rect"/>
          <a:solidFill>
            <a:srgbClr val="2E3758"/>
          </a:solidFill>
        </p:spPr>
        <p:txBody>
          <a:bodyPr wrap="square" lIns="0" tIns="209550" rIns="0" bIns="0" rtlCol="0" vert="horz">
            <a:spAutoFit/>
          </a:bodyPr>
          <a:lstStyle/>
          <a:p>
            <a:pPr marL="511809">
              <a:lnSpc>
                <a:spcPct val="100000"/>
              </a:lnSpc>
              <a:spcBef>
                <a:spcPts val="1650"/>
              </a:spcBef>
            </a:pPr>
            <a:r>
              <a:rPr dirty="0" spc="-10"/>
              <a:t>DOĞRU</a:t>
            </a:r>
            <a:r>
              <a:rPr dirty="0" spc="-50"/>
              <a:t> </a:t>
            </a:r>
            <a:r>
              <a:rPr dirty="0" spc="-40"/>
              <a:t>BİLİNEN</a:t>
            </a:r>
            <a:r>
              <a:rPr dirty="0" spc="-50"/>
              <a:t> YANLIŞLAR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76250" y="3402824"/>
            <a:ext cx="16783050" cy="1019175"/>
          </a:xfrm>
          <a:prstGeom prst="rect">
            <a:avLst/>
          </a:prstGeom>
          <a:solidFill>
            <a:srgbClr val="2E3758"/>
          </a:solidFill>
        </p:spPr>
        <p:txBody>
          <a:bodyPr wrap="square" lIns="0" tIns="9525" rIns="0" bIns="0" rtlCol="0" vert="horz">
            <a:spAutoFit/>
          </a:bodyPr>
          <a:lstStyle/>
          <a:p>
            <a:pPr marL="324485">
              <a:lnSpc>
                <a:spcPct val="100000"/>
              </a:lnSpc>
              <a:spcBef>
                <a:spcPts val="75"/>
              </a:spcBef>
            </a:pPr>
            <a:r>
              <a:rPr dirty="0" sz="2000" spc="10">
                <a:solidFill>
                  <a:srgbClr val="FFE36D"/>
                </a:solidFill>
                <a:latin typeface="Tahoma"/>
                <a:cs typeface="Tahoma"/>
              </a:rPr>
              <a:t>“Erkekleri</a:t>
            </a:r>
            <a:r>
              <a:rPr dirty="0" sz="2000" spc="-95">
                <a:solidFill>
                  <a:srgbClr val="FFE36D"/>
                </a:solidFill>
                <a:latin typeface="Tahoma"/>
                <a:cs typeface="Tahoma"/>
              </a:rPr>
              <a:t> </a:t>
            </a:r>
            <a:r>
              <a:rPr dirty="0" sz="2000" spc="60">
                <a:solidFill>
                  <a:srgbClr val="FFE36D"/>
                </a:solidFill>
                <a:latin typeface="Tahoma"/>
                <a:cs typeface="Tahoma"/>
              </a:rPr>
              <a:t>yetiştiren</a:t>
            </a:r>
            <a:r>
              <a:rPr dirty="0" sz="2000" spc="-90">
                <a:solidFill>
                  <a:srgbClr val="FFE36D"/>
                </a:solidFill>
                <a:latin typeface="Tahoma"/>
                <a:cs typeface="Tahoma"/>
              </a:rPr>
              <a:t> </a:t>
            </a:r>
            <a:r>
              <a:rPr dirty="0" sz="2000" spc="10">
                <a:solidFill>
                  <a:srgbClr val="FFE36D"/>
                </a:solidFill>
                <a:latin typeface="Tahoma"/>
                <a:cs typeface="Tahoma"/>
              </a:rPr>
              <a:t>annelerdir.</a:t>
            </a:r>
            <a:r>
              <a:rPr dirty="0" sz="2000" spc="-90">
                <a:solidFill>
                  <a:srgbClr val="FFE36D"/>
                </a:solidFill>
                <a:latin typeface="Tahoma"/>
                <a:cs typeface="Tahoma"/>
              </a:rPr>
              <a:t> </a:t>
            </a:r>
            <a:r>
              <a:rPr dirty="0" sz="2000" spc="85">
                <a:solidFill>
                  <a:srgbClr val="FFE36D"/>
                </a:solidFill>
                <a:latin typeface="Tahoma"/>
                <a:cs typeface="Tahoma"/>
              </a:rPr>
              <a:t>Şiddet</a:t>
            </a:r>
            <a:r>
              <a:rPr dirty="0" sz="2000" spc="-95">
                <a:solidFill>
                  <a:srgbClr val="FFE36D"/>
                </a:solidFill>
                <a:latin typeface="Tahoma"/>
                <a:cs typeface="Tahoma"/>
              </a:rPr>
              <a:t> </a:t>
            </a:r>
            <a:r>
              <a:rPr dirty="0" sz="2000" spc="20">
                <a:solidFill>
                  <a:srgbClr val="FFE36D"/>
                </a:solidFill>
                <a:latin typeface="Tahoma"/>
                <a:cs typeface="Tahoma"/>
              </a:rPr>
              <a:t>uygulamalarının</a:t>
            </a:r>
            <a:r>
              <a:rPr dirty="0" sz="2000" spc="-90">
                <a:solidFill>
                  <a:srgbClr val="FFE36D"/>
                </a:solidFill>
                <a:latin typeface="Tahoma"/>
                <a:cs typeface="Tahoma"/>
              </a:rPr>
              <a:t> </a:t>
            </a:r>
            <a:r>
              <a:rPr dirty="0" sz="2000" spc="60">
                <a:solidFill>
                  <a:srgbClr val="FFE36D"/>
                </a:solidFill>
                <a:latin typeface="Tahoma"/>
                <a:cs typeface="Tahoma"/>
              </a:rPr>
              <a:t>nedeni</a:t>
            </a:r>
            <a:r>
              <a:rPr dirty="0" sz="2000" spc="-90">
                <a:solidFill>
                  <a:srgbClr val="FFE36D"/>
                </a:solidFill>
                <a:latin typeface="Tahoma"/>
                <a:cs typeface="Tahoma"/>
              </a:rPr>
              <a:t> </a:t>
            </a:r>
            <a:r>
              <a:rPr dirty="0" sz="2000" spc="114">
                <a:solidFill>
                  <a:srgbClr val="FFE36D"/>
                </a:solidFill>
                <a:latin typeface="Tahoma"/>
                <a:cs typeface="Tahoma"/>
              </a:rPr>
              <a:t>de</a:t>
            </a:r>
            <a:r>
              <a:rPr dirty="0" sz="2000" spc="-90">
                <a:solidFill>
                  <a:srgbClr val="FFE36D"/>
                </a:solidFill>
                <a:latin typeface="Tahoma"/>
                <a:cs typeface="Tahoma"/>
              </a:rPr>
              <a:t> </a:t>
            </a:r>
            <a:r>
              <a:rPr dirty="0" sz="2000" spc="85">
                <a:solidFill>
                  <a:srgbClr val="FFE36D"/>
                </a:solidFill>
                <a:latin typeface="Tahoma"/>
                <a:cs typeface="Tahoma"/>
              </a:rPr>
              <a:t>bu</a:t>
            </a:r>
            <a:r>
              <a:rPr dirty="0" sz="2000" spc="-95">
                <a:solidFill>
                  <a:srgbClr val="FFE36D"/>
                </a:solidFill>
                <a:latin typeface="Tahoma"/>
                <a:cs typeface="Tahoma"/>
              </a:rPr>
              <a:t> </a:t>
            </a:r>
            <a:r>
              <a:rPr dirty="0" sz="2000" spc="70">
                <a:solidFill>
                  <a:srgbClr val="FFE36D"/>
                </a:solidFill>
                <a:latin typeface="Tahoma"/>
                <a:cs typeface="Tahoma"/>
              </a:rPr>
              <a:t>yetiştirme</a:t>
            </a:r>
            <a:r>
              <a:rPr dirty="0" sz="2000" spc="-90">
                <a:solidFill>
                  <a:srgbClr val="FFE36D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FFE36D"/>
                </a:solidFill>
                <a:latin typeface="Tahoma"/>
                <a:cs typeface="Tahoma"/>
              </a:rPr>
              <a:t>tarzıdır.”</a:t>
            </a:r>
            <a:endParaRPr sz="2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200">
              <a:latin typeface="Tahoma"/>
              <a:cs typeface="Tahoma"/>
            </a:endParaRPr>
          </a:p>
          <a:p>
            <a:pPr marL="324485">
              <a:lnSpc>
                <a:spcPct val="100000"/>
              </a:lnSpc>
              <a:spcBef>
                <a:spcPts val="5"/>
              </a:spcBef>
            </a:pPr>
            <a:r>
              <a:rPr dirty="0" sz="2000" spc="15">
                <a:solidFill>
                  <a:srgbClr val="FFE36D"/>
                </a:solidFill>
                <a:latin typeface="Tahoma"/>
                <a:cs typeface="Tahoma"/>
              </a:rPr>
              <a:t>“Kadın</a:t>
            </a:r>
            <a:r>
              <a:rPr dirty="0" sz="2000" spc="-100">
                <a:solidFill>
                  <a:srgbClr val="FFE36D"/>
                </a:solidFill>
                <a:latin typeface="Tahoma"/>
                <a:cs typeface="Tahoma"/>
              </a:rPr>
              <a:t> </a:t>
            </a:r>
            <a:r>
              <a:rPr dirty="0" sz="2000" spc="95">
                <a:solidFill>
                  <a:srgbClr val="FFE36D"/>
                </a:solidFill>
                <a:latin typeface="Tahoma"/>
                <a:cs typeface="Tahoma"/>
              </a:rPr>
              <a:t>şiddet</a:t>
            </a:r>
            <a:r>
              <a:rPr dirty="0" sz="2000" spc="-100">
                <a:solidFill>
                  <a:srgbClr val="FFE36D"/>
                </a:solidFill>
                <a:latin typeface="Tahoma"/>
                <a:cs typeface="Tahoma"/>
              </a:rPr>
              <a:t> </a:t>
            </a:r>
            <a:r>
              <a:rPr dirty="0" sz="2000" spc="60">
                <a:solidFill>
                  <a:srgbClr val="FFE36D"/>
                </a:solidFill>
                <a:latin typeface="Tahoma"/>
                <a:cs typeface="Tahoma"/>
              </a:rPr>
              <a:t>görmüşse</a:t>
            </a:r>
            <a:r>
              <a:rPr dirty="0" sz="2000" spc="-100">
                <a:solidFill>
                  <a:srgbClr val="FFE36D"/>
                </a:solidFill>
                <a:latin typeface="Tahoma"/>
                <a:cs typeface="Tahoma"/>
              </a:rPr>
              <a:t> </a:t>
            </a:r>
            <a:r>
              <a:rPr dirty="0" sz="2000" spc="55">
                <a:solidFill>
                  <a:srgbClr val="FFE36D"/>
                </a:solidFill>
                <a:latin typeface="Tahoma"/>
                <a:cs typeface="Tahoma"/>
              </a:rPr>
              <a:t>bunu</a:t>
            </a:r>
            <a:r>
              <a:rPr dirty="0" sz="2000" spc="-100">
                <a:solidFill>
                  <a:srgbClr val="FFE36D"/>
                </a:solidFill>
                <a:latin typeface="Tahoma"/>
                <a:cs typeface="Tahoma"/>
              </a:rPr>
              <a:t> </a:t>
            </a:r>
            <a:r>
              <a:rPr dirty="0" sz="2000" spc="20">
                <a:solidFill>
                  <a:srgbClr val="FFE36D"/>
                </a:solidFill>
                <a:latin typeface="Tahoma"/>
                <a:cs typeface="Tahoma"/>
              </a:rPr>
              <a:t>hak</a:t>
            </a:r>
            <a:r>
              <a:rPr dirty="0" sz="2000" spc="-100">
                <a:solidFill>
                  <a:srgbClr val="FFE36D"/>
                </a:solidFill>
                <a:latin typeface="Tahoma"/>
                <a:cs typeface="Tahoma"/>
              </a:rPr>
              <a:t> </a:t>
            </a:r>
            <a:r>
              <a:rPr dirty="0" sz="2000" spc="20">
                <a:solidFill>
                  <a:srgbClr val="FFE36D"/>
                </a:solidFill>
                <a:latin typeface="Tahoma"/>
                <a:cs typeface="Tahoma"/>
              </a:rPr>
              <a:t>etmiştir.”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6250" y="4720394"/>
            <a:ext cx="16783050" cy="1143000"/>
          </a:xfrm>
          <a:prstGeom prst="rect">
            <a:avLst/>
          </a:prstGeom>
          <a:solidFill>
            <a:srgbClr val="FFE36D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2450">
              <a:latin typeface="Times New Roman"/>
              <a:cs typeface="Times New Roman"/>
            </a:endParaRPr>
          </a:p>
          <a:p>
            <a:pPr marL="324485">
              <a:lnSpc>
                <a:spcPct val="100000"/>
              </a:lnSpc>
            </a:pPr>
            <a:r>
              <a:rPr dirty="0" sz="2000" spc="65">
                <a:latin typeface="Tahoma"/>
                <a:cs typeface="Tahoma"/>
              </a:rPr>
              <a:t>“Şiddet</a:t>
            </a:r>
            <a:r>
              <a:rPr dirty="0" sz="2000" spc="-95">
                <a:latin typeface="Tahoma"/>
                <a:cs typeface="Tahoma"/>
              </a:rPr>
              <a:t> </a:t>
            </a:r>
            <a:r>
              <a:rPr dirty="0" sz="2000" spc="35">
                <a:latin typeface="Tahoma"/>
                <a:cs typeface="Tahoma"/>
              </a:rPr>
              <a:t>uygulayan</a:t>
            </a:r>
            <a:r>
              <a:rPr dirty="0" sz="2000" spc="-95">
                <a:latin typeface="Tahoma"/>
                <a:cs typeface="Tahoma"/>
              </a:rPr>
              <a:t> </a:t>
            </a:r>
            <a:r>
              <a:rPr dirty="0" sz="2000" spc="25">
                <a:latin typeface="Tahoma"/>
                <a:cs typeface="Tahoma"/>
              </a:rPr>
              <a:t>erkeklerin</a:t>
            </a:r>
            <a:r>
              <a:rPr dirty="0" sz="2000" spc="-95">
                <a:latin typeface="Tahoma"/>
                <a:cs typeface="Tahoma"/>
              </a:rPr>
              <a:t> </a:t>
            </a:r>
            <a:r>
              <a:rPr dirty="0" sz="2000" spc="50">
                <a:latin typeface="Tahoma"/>
                <a:cs typeface="Tahoma"/>
              </a:rPr>
              <a:t>önemli</a:t>
            </a:r>
            <a:r>
              <a:rPr dirty="0" sz="2000" spc="-95">
                <a:latin typeface="Tahoma"/>
                <a:cs typeface="Tahoma"/>
              </a:rPr>
              <a:t> </a:t>
            </a:r>
            <a:r>
              <a:rPr dirty="0" sz="2000" spc="35">
                <a:latin typeface="Tahoma"/>
                <a:cs typeface="Tahoma"/>
              </a:rPr>
              <a:t>psikolojik</a:t>
            </a:r>
            <a:r>
              <a:rPr dirty="0" sz="2000" spc="-95">
                <a:latin typeface="Tahoma"/>
                <a:cs typeface="Tahoma"/>
              </a:rPr>
              <a:t> </a:t>
            </a:r>
            <a:r>
              <a:rPr dirty="0" sz="2000" spc="25">
                <a:latin typeface="Tahoma"/>
                <a:cs typeface="Tahoma"/>
              </a:rPr>
              <a:t>sorunları</a:t>
            </a:r>
            <a:r>
              <a:rPr dirty="0" sz="2000" spc="-95">
                <a:latin typeface="Tahoma"/>
                <a:cs typeface="Tahoma"/>
              </a:rPr>
              <a:t> </a:t>
            </a:r>
            <a:r>
              <a:rPr dirty="0" sz="2000" spc="-15">
                <a:latin typeface="Tahoma"/>
                <a:cs typeface="Tahoma"/>
              </a:rPr>
              <a:t>vardır.”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76250" y="6176997"/>
            <a:ext cx="16783050" cy="1019175"/>
          </a:xfrm>
          <a:prstGeom prst="rect">
            <a:avLst/>
          </a:prstGeom>
          <a:solidFill>
            <a:srgbClr val="2E3758"/>
          </a:solidFill>
        </p:spPr>
        <p:txBody>
          <a:bodyPr wrap="square" lIns="0" tIns="295275" rIns="0" bIns="0" rtlCol="0" vert="horz">
            <a:spAutoFit/>
          </a:bodyPr>
          <a:lstStyle/>
          <a:p>
            <a:pPr marL="324485">
              <a:lnSpc>
                <a:spcPct val="100000"/>
              </a:lnSpc>
              <a:spcBef>
                <a:spcPts val="2325"/>
              </a:spcBef>
            </a:pPr>
            <a:r>
              <a:rPr dirty="0" sz="2000" spc="-20">
                <a:solidFill>
                  <a:srgbClr val="FFE36D"/>
                </a:solidFill>
                <a:latin typeface="Tahoma"/>
                <a:cs typeface="Tahoma"/>
              </a:rPr>
              <a:t>“Alkol,</a:t>
            </a:r>
            <a:r>
              <a:rPr dirty="0" sz="2000" spc="-105">
                <a:solidFill>
                  <a:srgbClr val="FFE36D"/>
                </a:solidFill>
                <a:latin typeface="Tahoma"/>
                <a:cs typeface="Tahoma"/>
              </a:rPr>
              <a:t> </a:t>
            </a:r>
            <a:r>
              <a:rPr dirty="0" sz="2000" spc="75">
                <a:solidFill>
                  <a:srgbClr val="FFE36D"/>
                </a:solidFill>
                <a:latin typeface="Tahoma"/>
                <a:cs typeface="Tahoma"/>
              </a:rPr>
              <a:t>şiddetin</a:t>
            </a:r>
            <a:r>
              <a:rPr dirty="0" sz="2000" spc="-100">
                <a:solidFill>
                  <a:srgbClr val="FFE36D"/>
                </a:solidFill>
                <a:latin typeface="Tahoma"/>
                <a:cs typeface="Tahoma"/>
              </a:rPr>
              <a:t> </a:t>
            </a:r>
            <a:r>
              <a:rPr dirty="0" sz="2000" spc="50">
                <a:solidFill>
                  <a:srgbClr val="FFE36D"/>
                </a:solidFill>
                <a:latin typeface="Tahoma"/>
                <a:cs typeface="Tahoma"/>
              </a:rPr>
              <a:t>en</a:t>
            </a:r>
            <a:r>
              <a:rPr dirty="0" sz="2000" spc="-105">
                <a:solidFill>
                  <a:srgbClr val="FFE36D"/>
                </a:solidFill>
                <a:latin typeface="Tahoma"/>
                <a:cs typeface="Tahoma"/>
              </a:rPr>
              <a:t> </a:t>
            </a:r>
            <a:r>
              <a:rPr dirty="0" sz="2000" spc="50">
                <a:solidFill>
                  <a:srgbClr val="FFE36D"/>
                </a:solidFill>
                <a:latin typeface="Tahoma"/>
                <a:cs typeface="Tahoma"/>
              </a:rPr>
              <a:t>önemli</a:t>
            </a:r>
            <a:r>
              <a:rPr dirty="0" sz="2000" spc="-100">
                <a:solidFill>
                  <a:srgbClr val="FFE36D"/>
                </a:solidFill>
                <a:latin typeface="Tahoma"/>
                <a:cs typeface="Tahoma"/>
              </a:rPr>
              <a:t> </a:t>
            </a:r>
            <a:r>
              <a:rPr dirty="0" sz="2000" spc="20">
                <a:solidFill>
                  <a:srgbClr val="FFE36D"/>
                </a:solidFill>
                <a:latin typeface="Tahoma"/>
                <a:cs typeface="Tahoma"/>
              </a:rPr>
              <a:t>nedenidir.”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6250" y="7509775"/>
            <a:ext cx="16783050" cy="1143000"/>
          </a:xfrm>
          <a:prstGeom prst="rect">
            <a:avLst/>
          </a:prstGeom>
          <a:solidFill>
            <a:srgbClr val="FFE36D"/>
          </a:solidFill>
        </p:spPr>
        <p:txBody>
          <a:bodyPr wrap="square" lIns="0" tIns="12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2600">
              <a:latin typeface="Times New Roman"/>
              <a:cs typeface="Times New Roman"/>
            </a:endParaRPr>
          </a:p>
          <a:p>
            <a:pPr marL="324485">
              <a:lnSpc>
                <a:spcPct val="100000"/>
              </a:lnSpc>
              <a:spcBef>
                <a:spcPts val="5"/>
              </a:spcBef>
            </a:pPr>
            <a:r>
              <a:rPr dirty="0" sz="2000" spc="25">
                <a:latin typeface="Tahoma"/>
                <a:cs typeface="Tahoma"/>
              </a:rPr>
              <a:t>“Aile</a:t>
            </a:r>
            <a:r>
              <a:rPr dirty="0" sz="2000" spc="-90">
                <a:latin typeface="Tahoma"/>
                <a:cs typeface="Tahoma"/>
              </a:rPr>
              <a:t> </a:t>
            </a:r>
            <a:r>
              <a:rPr dirty="0" sz="2000" spc="80">
                <a:latin typeface="Tahoma"/>
                <a:cs typeface="Tahoma"/>
              </a:rPr>
              <a:t>içinde</a:t>
            </a:r>
            <a:r>
              <a:rPr dirty="0" sz="2000" spc="-90">
                <a:latin typeface="Tahoma"/>
                <a:cs typeface="Tahoma"/>
              </a:rPr>
              <a:t> </a:t>
            </a:r>
            <a:r>
              <a:rPr dirty="0" sz="2000" spc="35">
                <a:latin typeface="Tahoma"/>
                <a:cs typeface="Tahoma"/>
              </a:rPr>
              <a:t>kadına</a:t>
            </a:r>
            <a:r>
              <a:rPr dirty="0" sz="2000" spc="-90">
                <a:latin typeface="Tahoma"/>
                <a:cs typeface="Tahoma"/>
              </a:rPr>
              <a:t> </a:t>
            </a:r>
            <a:r>
              <a:rPr dirty="0" sz="2000" spc="25">
                <a:latin typeface="Tahoma"/>
                <a:cs typeface="Tahoma"/>
              </a:rPr>
              <a:t>uygulanan</a:t>
            </a:r>
            <a:r>
              <a:rPr dirty="0" sz="2000" spc="-90">
                <a:latin typeface="Tahoma"/>
                <a:cs typeface="Tahoma"/>
              </a:rPr>
              <a:t> </a:t>
            </a:r>
            <a:r>
              <a:rPr dirty="0" sz="2000" spc="95">
                <a:latin typeface="Tahoma"/>
                <a:cs typeface="Tahoma"/>
              </a:rPr>
              <a:t>şiddet</a:t>
            </a:r>
            <a:r>
              <a:rPr dirty="0" sz="2000" spc="-90">
                <a:latin typeface="Tahoma"/>
                <a:cs typeface="Tahoma"/>
              </a:rPr>
              <a:t> </a:t>
            </a:r>
            <a:r>
              <a:rPr dirty="0" sz="2000" spc="105">
                <a:latin typeface="Tahoma"/>
                <a:cs typeface="Tahoma"/>
              </a:rPr>
              <a:t>sadece</a:t>
            </a:r>
            <a:r>
              <a:rPr dirty="0" sz="2000" spc="-90">
                <a:latin typeface="Tahoma"/>
                <a:cs typeface="Tahoma"/>
              </a:rPr>
              <a:t> </a:t>
            </a:r>
            <a:r>
              <a:rPr dirty="0" sz="2000" spc="95">
                <a:latin typeface="Tahoma"/>
                <a:cs typeface="Tahoma"/>
              </a:rPr>
              <a:t>o</a:t>
            </a:r>
            <a:r>
              <a:rPr dirty="0" sz="2000" spc="-90">
                <a:latin typeface="Tahoma"/>
                <a:cs typeface="Tahoma"/>
              </a:rPr>
              <a:t> </a:t>
            </a:r>
            <a:r>
              <a:rPr dirty="0" sz="2000" spc="20">
                <a:latin typeface="Tahoma"/>
                <a:cs typeface="Tahoma"/>
              </a:rPr>
              <a:t>ailenin</a:t>
            </a:r>
            <a:r>
              <a:rPr dirty="0" sz="2000" spc="-90">
                <a:latin typeface="Tahoma"/>
                <a:cs typeface="Tahoma"/>
              </a:rPr>
              <a:t> </a:t>
            </a:r>
            <a:r>
              <a:rPr dirty="0" sz="2000" spc="15">
                <a:latin typeface="Tahoma"/>
                <a:cs typeface="Tahoma"/>
              </a:rPr>
              <a:t>sorunudur,</a:t>
            </a:r>
            <a:r>
              <a:rPr dirty="0" sz="2000" spc="-90">
                <a:latin typeface="Tahoma"/>
                <a:cs typeface="Tahoma"/>
              </a:rPr>
              <a:t> </a:t>
            </a:r>
            <a:r>
              <a:rPr dirty="0" sz="2000" spc="60">
                <a:latin typeface="Tahoma"/>
                <a:cs typeface="Tahoma"/>
              </a:rPr>
              <a:t>kimseyi</a:t>
            </a:r>
            <a:r>
              <a:rPr dirty="0" sz="2000" spc="-85">
                <a:latin typeface="Tahoma"/>
                <a:cs typeface="Tahoma"/>
              </a:rPr>
              <a:t> </a:t>
            </a:r>
            <a:r>
              <a:rPr dirty="0" sz="2000" spc="10">
                <a:latin typeface="Tahoma"/>
                <a:cs typeface="Tahoma"/>
              </a:rPr>
              <a:t>ilgilendirmez.”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6250" y="1974795"/>
            <a:ext cx="16783050" cy="1143000"/>
          </a:xfrm>
          <a:prstGeom prst="rect">
            <a:avLst/>
          </a:prstGeom>
          <a:solidFill>
            <a:srgbClr val="FFE36D"/>
          </a:solidFill>
        </p:spPr>
        <p:txBody>
          <a:bodyPr wrap="square" lIns="0" tIns="81915" rIns="0" bIns="0" rtlCol="0" vert="horz">
            <a:spAutoFit/>
          </a:bodyPr>
          <a:lstStyle/>
          <a:p>
            <a:pPr marL="324485">
              <a:lnSpc>
                <a:spcPct val="100000"/>
              </a:lnSpc>
              <a:spcBef>
                <a:spcPts val="645"/>
              </a:spcBef>
            </a:pPr>
            <a:r>
              <a:rPr dirty="0" sz="2000" spc="35">
                <a:latin typeface="Tahoma"/>
                <a:cs typeface="Tahoma"/>
              </a:rPr>
              <a:t>“Eğitimsiz/işsiz/yoksul</a:t>
            </a:r>
            <a:r>
              <a:rPr dirty="0" sz="2000" spc="-95">
                <a:latin typeface="Tahoma"/>
                <a:cs typeface="Tahoma"/>
              </a:rPr>
              <a:t> </a:t>
            </a:r>
            <a:r>
              <a:rPr dirty="0" sz="2000" spc="30">
                <a:latin typeface="Tahoma"/>
                <a:cs typeface="Tahoma"/>
              </a:rPr>
              <a:t>erkekler</a:t>
            </a:r>
            <a:r>
              <a:rPr dirty="0" sz="2000" spc="-95">
                <a:latin typeface="Tahoma"/>
                <a:cs typeface="Tahoma"/>
              </a:rPr>
              <a:t> </a:t>
            </a:r>
            <a:r>
              <a:rPr dirty="0" sz="2000" spc="95">
                <a:latin typeface="Tahoma"/>
                <a:cs typeface="Tahoma"/>
              </a:rPr>
              <a:t>şiddet</a:t>
            </a:r>
            <a:r>
              <a:rPr dirty="0" sz="2000" spc="-95">
                <a:latin typeface="Tahoma"/>
                <a:cs typeface="Tahoma"/>
              </a:rPr>
              <a:t> </a:t>
            </a:r>
            <a:r>
              <a:rPr dirty="0" sz="2000" spc="-15">
                <a:latin typeface="Tahoma"/>
                <a:cs typeface="Tahoma"/>
              </a:rPr>
              <a:t>uygular.”</a:t>
            </a:r>
            <a:endParaRPr sz="2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200">
              <a:latin typeface="Tahoma"/>
              <a:cs typeface="Tahoma"/>
            </a:endParaRPr>
          </a:p>
          <a:p>
            <a:pPr marL="324485">
              <a:lnSpc>
                <a:spcPct val="100000"/>
              </a:lnSpc>
            </a:pPr>
            <a:r>
              <a:rPr dirty="0" sz="2000" spc="5">
                <a:latin typeface="Tahoma"/>
                <a:cs typeface="Tahoma"/>
              </a:rPr>
              <a:t>“Kadınları</a:t>
            </a:r>
            <a:r>
              <a:rPr dirty="0" sz="2000" spc="-110">
                <a:latin typeface="Tahoma"/>
                <a:cs typeface="Tahoma"/>
              </a:rPr>
              <a:t> </a:t>
            </a:r>
            <a:r>
              <a:rPr dirty="0" sz="2000" spc="50">
                <a:latin typeface="Tahoma"/>
                <a:cs typeface="Tahoma"/>
              </a:rPr>
              <a:t>en</a:t>
            </a:r>
            <a:r>
              <a:rPr dirty="0" sz="2000" spc="-110">
                <a:latin typeface="Tahoma"/>
                <a:cs typeface="Tahoma"/>
              </a:rPr>
              <a:t> </a:t>
            </a:r>
            <a:r>
              <a:rPr dirty="0" sz="2000" spc="105">
                <a:latin typeface="Tahoma"/>
                <a:cs typeface="Tahoma"/>
              </a:rPr>
              <a:t>çok</a:t>
            </a:r>
            <a:r>
              <a:rPr dirty="0" sz="2000" spc="-105">
                <a:latin typeface="Tahoma"/>
                <a:cs typeface="Tahoma"/>
              </a:rPr>
              <a:t> </a:t>
            </a:r>
            <a:r>
              <a:rPr dirty="0" sz="2000" spc="25">
                <a:latin typeface="Tahoma"/>
                <a:cs typeface="Tahoma"/>
              </a:rPr>
              <a:t>kadınlar</a:t>
            </a:r>
            <a:r>
              <a:rPr dirty="0" sz="2000" spc="-110">
                <a:latin typeface="Tahoma"/>
                <a:cs typeface="Tahoma"/>
              </a:rPr>
              <a:t> </a:t>
            </a:r>
            <a:r>
              <a:rPr dirty="0" sz="2000" spc="-20">
                <a:latin typeface="Tahoma"/>
                <a:cs typeface="Tahoma"/>
              </a:rPr>
              <a:t>ezer.”</a:t>
            </a:r>
            <a:endParaRPr sz="2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6250" y="476251"/>
            <a:ext cx="17535525" cy="1019175"/>
          </a:xfrm>
          <a:prstGeom prst="rect"/>
          <a:solidFill>
            <a:srgbClr val="2E3758"/>
          </a:solidFill>
        </p:spPr>
        <p:txBody>
          <a:bodyPr wrap="square" lIns="0" tIns="20955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650"/>
              </a:spcBef>
            </a:pPr>
            <a:r>
              <a:rPr dirty="0" spc="-95"/>
              <a:t>DESTEK</a:t>
            </a:r>
            <a:r>
              <a:rPr dirty="0" spc="-40"/>
              <a:t> </a:t>
            </a:r>
            <a:r>
              <a:rPr dirty="0" spc="-20"/>
              <a:t>ALMAK</a:t>
            </a:r>
            <a:r>
              <a:rPr dirty="0" spc="-40"/>
              <a:t> </a:t>
            </a:r>
            <a:r>
              <a:rPr dirty="0" spc="-10"/>
              <a:t>İÇİN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476250" y="1647607"/>
            <a:ext cx="17535525" cy="6048375"/>
            <a:chOff x="476250" y="1647607"/>
            <a:chExt cx="17535525" cy="6048375"/>
          </a:xfrm>
        </p:grpSpPr>
        <p:sp>
          <p:nvSpPr>
            <p:cNvPr id="4" name="object 4"/>
            <p:cNvSpPr/>
            <p:nvPr/>
          </p:nvSpPr>
          <p:spPr>
            <a:xfrm>
              <a:off x="476250" y="1647607"/>
              <a:ext cx="17535525" cy="6048375"/>
            </a:xfrm>
            <a:custGeom>
              <a:avLst/>
              <a:gdLst/>
              <a:ahLst/>
              <a:cxnLst/>
              <a:rect l="l" t="t" r="r" b="b"/>
              <a:pathLst>
                <a:path w="17535525" h="6048375">
                  <a:moveTo>
                    <a:pt x="17535523" y="6048374"/>
                  </a:moveTo>
                  <a:lnTo>
                    <a:pt x="0" y="6048374"/>
                  </a:lnTo>
                  <a:lnTo>
                    <a:pt x="0" y="0"/>
                  </a:lnTo>
                  <a:lnTo>
                    <a:pt x="17535523" y="0"/>
                  </a:lnTo>
                  <a:lnTo>
                    <a:pt x="17535523" y="6048374"/>
                  </a:lnTo>
                  <a:close/>
                </a:path>
              </a:pathLst>
            </a:custGeom>
            <a:solidFill>
              <a:srgbClr val="FFE36D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29621" y="1936506"/>
              <a:ext cx="85725" cy="85724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29621" y="2584206"/>
              <a:ext cx="85725" cy="85724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29621" y="3231906"/>
              <a:ext cx="85725" cy="85724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29621" y="3879606"/>
              <a:ext cx="85725" cy="85724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29621" y="4527306"/>
              <a:ext cx="85725" cy="85724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29621" y="5175006"/>
              <a:ext cx="85725" cy="85724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29621" y="5822706"/>
              <a:ext cx="85725" cy="85724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29621" y="6470406"/>
              <a:ext cx="85725" cy="85724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29621" y="7118106"/>
              <a:ext cx="85725" cy="85724"/>
            </a:xfrm>
            <a:prstGeom prst="rect">
              <a:avLst/>
            </a:prstGeom>
          </p:spPr>
        </p:pic>
      </p:grpSp>
      <p:sp>
        <p:nvSpPr>
          <p:cNvPr id="14" name="object 14"/>
          <p:cNvSpPr txBox="1">
            <a:spLocks noGrp="1"/>
          </p:cNvSpPr>
          <p:nvPr>
            <p:ph idx="2" sz="half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45"/>
              <a:t>Polis</a:t>
            </a:r>
            <a:r>
              <a:rPr dirty="0" spc="-110"/>
              <a:t> </a:t>
            </a:r>
            <a:r>
              <a:rPr dirty="0" spc="10"/>
              <a:t>Merkezleri,</a:t>
            </a:r>
            <a:r>
              <a:rPr dirty="0" spc="-105"/>
              <a:t> </a:t>
            </a:r>
            <a:r>
              <a:rPr dirty="0" spc="65"/>
              <a:t>Jandarma</a:t>
            </a:r>
            <a:r>
              <a:rPr dirty="0" spc="-105"/>
              <a:t> </a:t>
            </a:r>
            <a:r>
              <a:rPr dirty="0" spc="10"/>
              <a:t>Karakolları</a:t>
            </a:r>
          </a:p>
          <a:p>
            <a:pPr marL="12700" marR="4211320">
              <a:lnSpc>
                <a:spcPct val="212500"/>
              </a:lnSpc>
            </a:pPr>
            <a:r>
              <a:rPr dirty="0" spc="50"/>
              <a:t>Aile Mahkemeleri </a:t>
            </a:r>
            <a:r>
              <a:rPr dirty="0" spc="55"/>
              <a:t> </a:t>
            </a:r>
            <a:r>
              <a:rPr dirty="0" spc="5"/>
              <a:t>Sağlık </a:t>
            </a:r>
            <a:r>
              <a:rPr dirty="0" spc="10"/>
              <a:t>Kuruluşları </a:t>
            </a:r>
            <a:r>
              <a:rPr dirty="0" spc="15"/>
              <a:t> </a:t>
            </a:r>
            <a:r>
              <a:rPr dirty="0" spc="70"/>
              <a:t>Cumhuriyet</a:t>
            </a:r>
            <a:r>
              <a:rPr dirty="0" spc="-150"/>
              <a:t> </a:t>
            </a:r>
            <a:r>
              <a:rPr dirty="0" spc="25"/>
              <a:t>Savcılığı</a:t>
            </a: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200"/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pc="85"/>
              <a:t>Şiddet</a:t>
            </a:r>
            <a:r>
              <a:rPr dirty="0" spc="-110"/>
              <a:t> </a:t>
            </a:r>
            <a:r>
              <a:rPr dirty="0" spc="70"/>
              <a:t>Önleme</a:t>
            </a:r>
            <a:r>
              <a:rPr dirty="0" spc="-110"/>
              <a:t> </a:t>
            </a:r>
            <a:r>
              <a:rPr dirty="0" spc="60"/>
              <a:t>ve</a:t>
            </a:r>
            <a:r>
              <a:rPr dirty="0" spc="-110"/>
              <a:t> </a:t>
            </a:r>
            <a:r>
              <a:rPr dirty="0" spc="-5"/>
              <a:t>İzleme</a:t>
            </a:r>
            <a:r>
              <a:rPr dirty="0" spc="-105"/>
              <a:t> </a:t>
            </a:r>
            <a:r>
              <a:rPr dirty="0" spc="40"/>
              <a:t>Merkezleri</a:t>
            </a:r>
            <a:r>
              <a:rPr dirty="0" spc="-110"/>
              <a:t> </a:t>
            </a:r>
            <a:r>
              <a:rPr dirty="0" spc="5"/>
              <a:t>(ŞÖNİM)</a:t>
            </a:r>
          </a:p>
          <a:p>
            <a:pPr marL="12700" marR="5080">
              <a:lnSpc>
                <a:spcPct val="212500"/>
              </a:lnSpc>
            </a:pPr>
            <a:r>
              <a:rPr dirty="0" spc="120"/>
              <a:t>A</a:t>
            </a:r>
            <a:r>
              <a:rPr dirty="0" spc="15"/>
              <a:t>i</a:t>
            </a:r>
            <a:r>
              <a:rPr dirty="0" spc="-20"/>
              <a:t>l</a:t>
            </a:r>
            <a:r>
              <a:rPr dirty="0" spc="80"/>
              <a:t>e</a:t>
            </a:r>
            <a:r>
              <a:rPr dirty="0" spc="-250"/>
              <a:t>,</a:t>
            </a:r>
            <a:r>
              <a:rPr dirty="0" spc="-100"/>
              <a:t> </a:t>
            </a:r>
            <a:r>
              <a:rPr dirty="0" spc="229"/>
              <a:t>Ç</a:t>
            </a:r>
            <a:r>
              <a:rPr dirty="0" spc="25"/>
              <a:t>a</a:t>
            </a:r>
            <a:r>
              <a:rPr dirty="0" spc="-20"/>
              <a:t>lı</a:t>
            </a:r>
            <a:r>
              <a:rPr dirty="0" spc="100"/>
              <a:t>ş</a:t>
            </a:r>
            <a:r>
              <a:rPr dirty="0" spc="105"/>
              <a:t>m</a:t>
            </a:r>
            <a:r>
              <a:rPr dirty="0" spc="30"/>
              <a:t>a</a:t>
            </a:r>
            <a:r>
              <a:rPr dirty="0" spc="-100"/>
              <a:t> </a:t>
            </a:r>
            <a:r>
              <a:rPr dirty="0" spc="40"/>
              <a:t>v</a:t>
            </a:r>
            <a:r>
              <a:rPr dirty="0" spc="85"/>
              <a:t>e</a:t>
            </a:r>
            <a:r>
              <a:rPr dirty="0" spc="-100"/>
              <a:t> </a:t>
            </a:r>
            <a:r>
              <a:rPr dirty="0" spc="35"/>
              <a:t>S</a:t>
            </a:r>
            <a:r>
              <a:rPr dirty="0" spc="90"/>
              <a:t>o</a:t>
            </a:r>
            <a:r>
              <a:rPr dirty="0" spc="100"/>
              <a:t>s</a:t>
            </a:r>
            <a:r>
              <a:rPr dirty="0" spc="110"/>
              <a:t>y</a:t>
            </a:r>
            <a:r>
              <a:rPr dirty="0" spc="25"/>
              <a:t>a</a:t>
            </a:r>
            <a:r>
              <a:rPr dirty="0" spc="-15"/>
              <a:t>l</a:t>
            </a:r>
            <a:r>
              <a:rPr dirty="0" spc="-100"/>
              <a:t> </a:t>
            </a:r>
            <a:r>
              <a:rPr dirty="0"/>
              <a:t>H</a:t>
            </a:r>
            <a:r>
              <a:rPr dirty="0" spc="15"/>
              <a:t>i</a:t>
            </a:r>
            <a:r>
              <a:rPr dirty="0" spc="10"/>
              <a:t>z</a:t>
            </a:r>
            <a:r>
              <a:rPr dirty="0" spc="105"/>
              <a:t>m</a:t>
            </a:r>
            <a:r>
              <a:rPr dirty="0" spc="80"/>
              <a:t>e</a:t>
            </a:r>
            <a:r>
              <a:rPr dirty="0" spc="100"/>
              <a:t>t</a:t>
            </a:r>
            <a:r>
              <a:rPr dirty="0" spc="-20"/>
              <a:t>l</a:t>
            </a:r>
            <a:r>
              <a:rPr dirty="0" spc="80"/>
              <a:t>e</a:t>
            </a:r>
            <a:r>
              <a:rPr dirty="0" spc="5"/>
              <a:t>r</a:t>
            </a:r>
            <a:r>
              <a:rPr dirty="0" spc="-100"/>
              <a:t> </a:t>
            </a:r>
            <a:r>
              <a:rPr dirty="0" spc="20"/>
              <a:t>B</a:t>
            </a:r>
            <a:r>
              <a:rPr dirty="0" spc="25"/>
              <a:t>a</a:t>
            </a:r>
            <a:r>
              <a:rPr dirty="0" spc="5"/>
              <a:t>k</a:t>
            </a:r>
            <a:r>
              <a:rPr dirty="0" spc="25"/>
              <a:t>a</a:t>
            </a:r>
            <a:r>
              <a:rPr dirty="0" spc="20"/>
              <a:t>n</a:t>
            </a:r>
            <a:r>
              <a:rPr dirty="0" spc="-20"/>
              <a:t>lı</a:t>
            </a:r>
            <a:r>
              <a:rPr dirty="0" spc="-10"/>
              <a:t>ğ</a:t>
            </a:r>
            <a:r>
              <a:rPr dirty="0" spc="-15"/>
              <a:t>ı</a:t>
            </a:r>
            <a:r>
              <a:rPr dirty="0" spc="-100"/>
              <a:t> </a:t>
            </a:r>
            <a:r>
              <a:rPr dirty="0" spc="-290"/>
              <a:t>İ</a:t>
            </a:r>
            <a:r>
              <a:rPr dirty="0" spc="-15"/>
              <a:t>l</a:t>
            </a:r>
            <a:r>
              <a:rPr dirty="0" spc="-100"/>
              <a:t> </a:t>
            </a:r>
            <a:r>
              <a:rPr dirty="0" spc="145"/>
              <a:t>M</a:t>
            </a:r>
            <a:r>
              <a:rPr dirty="0" spc="20"/>
              <a:t>ü</a:t>
            </a:r>
            <a:r>
              <a:rPr dirty="0" spc="145"/>
              <a:t>d</a:t>
            </a:r>
            <a:r>
              <a:rPr dirty="0" spc="20"/>
              <a:t>ü</a:t>
            </a:r>
            <a:r>
              <a:rPr dirty="0"/>
              <a:t>r</a:t>
            </a:r>
            <a:r>
              <a:rPr dirty="0" spc="-20"/>
              <a:t>l</a:t>
            </a:r>
            <a:r>
              <a:rPr dirty="0" spc="20"/>
              <a:t>ü</a:t>
            </a:r>
            <a:r>
              <a:rPr dirty="0" spc="5"/>
              <a:t>k</a:t>
            </a:r>
            <a:r>
              <a:rPr dirty="0" spc="-20"/>
              <a:t>l</a:t>
            </a:r>
            <a:r>
              <a:rPr dirty="0" spc="80"/>
              <a:t>e</a:t>
            </a:r>
            <a:r>
              <a:rPr dirty="0"/>
              <a:t>r</a:t>
            </a:r>
            <a:r>
              <a:rPr dirty="0" spc="25"/>
              <a:t>i  </a:t>
            </a:r>
            <a:r>
              <a:rPr dirty="0" spc="45"/>
              <a:t>Belediyelerin</a:t>
            </a:r>
            <a:r>
              <a:rPr dirty="0" spc="-105"/>
              <a:t> </a:t>
            </a:r>
            <a:r>
              <a:rPr dirty="0" spc="30"/>
              <a:t>Kadın</a:t>
            </a:r>
            <a:r>
              <a:rPr dirty="0" spc="-100"/>
              <a:t> </a:t>
            </a:r>
            <a:r>
              <a:rPr dirty="0" spc="40"/>
              <a:t>Danışma</a:t>
            </a:r>
            <a:r>
              <a:rPr dirty="0" spc="-100"/>
              <a:t> </a:t>
            </a:r>
            <a:r>
              <a:rPr dirty="0" spc="40"/>
              <a:t>Merkezleri</a:t>
            </a:r>
          </a:p>
          <a:p>
            <a:pPr marL="12700" marR="3218180">
              <a:lnSpc>
                <a:spcPct val="212500"/>
              </a:lnSpc>
            </a:pPr>
            <a:r>
              <a:rPr dirty="0" spc="15"/>
              <a:t>Baroların</a:t>
            </a:r>
            <a:r>
              <a:rPr dirty="0" spc="-110"/>
              <a:t> </a:t>
            </a:r>
            <a:r>
              <a:rPr dirty="0" spc="65"/>
              <a:t>Adli</a:t>
            </a:r>
            <a:r>
              <a:rPr dirty="0" spc="-105"/>
              <a:t> </a:t>
            </a:r>
            <a:r>
              <a:rPr dirty="0" spc="40"/>
              <a:t>Yardım</a:t>
            </a:r>
            <a:r>
              <a:rPr dirty="0" spc="-110"/>
              <a:t> </a:t>
            </a:r>
            <a:r>
              <a:rPr dirty="0" spc="15"/>
              <a:t>Büroları </a:t>
            </a:r>
            <a:r>
              <a:rPr dirty="0" spc="-610"/>
              <a:t> </a:t>
            </a:r>
            <a:r>
              <a:rPr dirty="0" spc="30"/>
              <a:t>Kadın</a:t>
            </a:r>
            <a:r>
              <a:rPr dirty="0" spc="-105"/>
              <a:t> </a:t>
            </a:r>
            <a:r>
              <a:rPr dirty="0" spc="40"/>
              <a:t>Örgütlenmeleri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11148358" y="1780295"/>
            <a:ext cx="456184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300" b="1">
                <a:latin typeface="Arial"/>
                <a:cs typeface="Arial"/>
              </a:rPr>
              <a:t>K</a:t>
            </a:r>
            <a:r>
              <a:rPr dirty="0" sz="3600" spc="-80" b="1">
                <a:latin typeface="Arial"/>
                <a:cs typeface="Arial"/>
              </a:rPr>
              <a:t>A</a:t>
            </a:r>
            <a:r>
              <a:rPr dirty="0" sz="3600" spc="-45" b="1">
                <a:latin typeface="Arial"/>
                <a:cs typeface="Arial"/>
              </a:rPr>
              <a:t>D</a:t>
            </a:r>
            <a:r>
              <a:rPr dirty="0" sz="3600" spc="-325" b="1">
                <a:latin typeface="Arial"/>
                <a:cs typeface="Arial"/>
              </a:rPr>
              <a:t>E</a:t>
            </a:r>
            <a:r>
              <a:rPr dirty="0" sz="3600" spc="-254" b="1">
                <a:latin typeface="Arial"/>
                <a:cs typeface="Arial"/>
              </a:rPr>
              <a:t>S</a:t>
            </a:r>
            <a:r>
              <a:rPr dirty="0" sz="3600" spc="-145" b="1">
                <a:latin typeface="Arial"/>
                <a:cs typeface="Arial"/>
              </a:rPr>
              <a:t> </a:t>
            </a:r>
            <a:r>
              <a:rPr dirty="0" sz="3600" spc="-150" b="1">
                <a:latin typeface="Arial"/>
                <a:cs typeface="Arial"/>
              </a:rPr>
              <a:t>U</a:t>
            </a:r>
            <a:r>
              <a:rPr dirty="0" sz="3600" spc="-155" b="1">
                <a:latin typeface="Arial"/>
                <a:cs typeface="Arial"/>
              </a:rPr>
              <a:t>Y</a:t>
            </a:r>
            <a:r>
              <a:rPr dirty="0" sz="3600" spc="-20" b="1">
                <a:latin typeface="Arial"/>
                <a:cs typeface="Arial"/>
              </a:rPr>
              <a:t>G</a:t>
            </a:r>
            <a:r>
              <a:rPr dirty="0" sz="3600" spc="-150" b="1">
                <a:latin typeface="Arial"/>
                <a:cs typeface="Arial"/>
              </a:rPr>
              <a:t>U</a:t>
            </a:r>
            <a:r>
              <a:rPr dirty="0" sz="3600" spc="-220" b="1">
                <a:latin typeface="Arial"/>
                <a:cs typeface="Arial"/>
              </a:rPr>
              <a:t>L</a:t>
            </a:r>
            <a:r>
              <a:rPr dirty="0" sz="3600" spc="-80" b="1">
                <a:latin typeface="Arial"/>
                <a:cs typeface="Arial"/>
              </a:rPr>
              <a:t>A</a:t>
            </a:r>
            <a:r>
              <a:rPr dirty="0" sz="3600" spc="180" b="1">
                <a:latin typeface="Arial"/>
                <a:cs typeface="Arial"/>
              </a:rPr>
              <a:t>M</a:t>
            </a:r>
            <a:r>
              <a:rPr dirty="0" sz="3600" spc="-80" b="1">
                <a:latin typeface="Arial"/>
                <a:cs typeface="Arial"/>
              </a:rPr>
              <a:t>A</a:t>
            </a:r>
            <a:r>
              <a:rPr dirty="0" sz="3600" spc="-254" b="1">
                <a:latin typeface="Arial"/>
                <a:cs typeface="Arial"/>
              </a:rPr>
              <a:t>S</a:t>
            </a:r>
            <a:r>
              <a:rPr dirty="0" sz="3600" spc="-50" b="1">
                <a:latin typeface="Arial"/>
                <a:cs typeface="Arial"/>
              </a:rPr>
              <a:t>I</a:t>
            </a:r>
            <a:endParaRPr sz="36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148358" y="2864869"/>
            <a:ext cx="6549390" cy="4368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08000"/>
              </a:lnSpc>
              <a:spcBef>
                <a:spcPts val="95"/>
              </a:spcBef>
            </a:pPr>
            <a:r>
              <a:rPr dirty="0" sz="2200" spc="-35" b="1">
                <a:latin typeface="Arial"/>
                <a:cs typeface="Arial"/>
              </a:rPr>
              <a:t>Akıllı </a:t>
            </a:r>
            <a:r>
              <a:rPr dirty="0" sz="2200" spc="50" b="1">
                <a:latin typeface="Arial"/>
                <a:cs typeface="Arial"/>
              </a:rPr>
              <a:t>telefon </a:t>
            </a:r>
            <a:r>
              <a:rPr dirty="0" sz="2200" spc="-15" b="1">
                <a:latin typeface="Arial"/>
                <a:cs typeface="Arial"/>
              </a:rPr>
              <a:t>kullanıcısı </a:t>
            </a:r>
            <a:r>
              <a:rPr dirty="0" sz="2200" spc="25" b="1">
                <a:latin typeface="Arial"/>
                <a:cs typeface="Arial"/>
              </a:rPr>
              <a:t>bir </a:t>
            </a:r>
            <a:r>
              <a:rPr dirty="0" sz="2200" spc="-10" b="1">
                <a:latin typeface="Arial"/>
                <a:cs typeface="Arial"/>
              </a:rPr>
              <a:t>kadının, </a:t>
            </a:r>
            <a:r>
              <a:rPr dirty="0" sz="2200" spc="-20" b="1">
                <a:latin typeface="Arial"/>
                <a:cs typeface="Arial"/>
              </a:rPr>
              <a:t>Google </a:t>
            </a:r>
            <a:r>
              <a:rPr dirty="0" sz="2200" spc="-15" b="1">
                <a:latin typeface="Arial"/>
                <a:cs typeface="Arial"/>
              </a:rPr>
              <a:t>Play </a:t>
            </a:r>
            <a:r>
              <a:rPr dirty="0" sz="2200" spc="-10" b="1">
                <a:latin typeface="Arial"/>
                <a:cs typeface="Arial"/>
              </a:rPr>
              <a:t> </a:t>
            </a:r>
            <a:r>
              <a:rPr dirty="0" sz="2200" spc="20" b="1">
                <a:latin typeface="Arial"/>
                <a:cs typeface="Arial"/>
              </a:rPr>
              <a:t>Store</a:t>
            </a:r>
            <a:r>
              <a:rPr dirty="0" sz="2200" spc="-45" b="1">
                <a:latin typeface="Arial"/>
                <a:cs typeface="Arial"/>
              </a:rPr>
              <a:t> </a:t>
            </a:r>
            <a:r>
              <a:rPr dirty="0" sz="2200" spc="40" b="1">
                <a:latin typeface="Arial"/>
                <a:cs typeface="Arial"/>
              </a:rPr>
              <a:t>ve</a:t>
            </a:r>
            <a:r>
              <a:rPr dirty="0" sz="2200" spc="-40" b="1">
                <a:latin typeface="Arial"/>
                <a:cs typeface="Arial"/>
              </a:rPr>
              <a:t> </a:t>
            </a:r>
            <a:r>
              <a:rPr dirty="0" sz="2200" spc="30" b="1">
                <a:latin typeface="Arial"/>
                <a:cs typeface="Arial"/>
              </a:rPr>
              <a:t>Apple</a:t>
            </a:r>
            <a:r>
              <a:rPr dirty="0" sz="2200" spc="-45" b="1">
                <a:latin typeface="Arial"/>
                <a:cs typeface="Arial"/>
              </a:rPr>
              <a:t> </a:t>
            </a:r>
            <a:r>
              <a:rPr dirty="0" sz="2200" spc="20" b="1">
                <a:latin typeface="Arial"/>
                <a:cs typeface="Arial"/>
              </a:rPr>
              <a:t>Store</a:t>
            </a:r>
            <a:r>
              <a:rPr dirty="0" sz="2200" spc="-40" b="1">
                <a:latin typeface="Arial"/>
                <a:cs typeface="Arial"/>
              </a:rPr>
              <a:t> </a:t>
            </a:r>
            <a:r>
              <a:rPr dirty="0" sz="2200" spc="5" b="1">
                <a:latin typeface="Arial"/>
                <a:cs typeface="Arial"/>
              </a:rPr>
              <a:t>uygulamasından</a:t>
            </a:r>
            <a:r>
              <a:rPr dirty="0" sz="2200" spc="-45" b="1">
                <a:latin typeface="Arial"/>
                <a:cs typeface="Arial"/>
              </a:rPr>
              <a:t> </a:t>
            </a:r>
            <a:r>
              <a:rPr dirty="0" sz="2200" spc="15" b="1">
                <a:latin typeface="Arial"/>
                <a:cs typeface="Arial"/>
              </a:rPr>
              <a:t>indireceği </a:t>
            </a:r>
            <a:r>
              <a:rPr dirty="0" sz="2200" spc="-600" b="1">
                <a:latin typeface="Arial"/>
                <a:cs typeface="Arial"/>
              </a:rPr>
              <a:t> </a:t>
            </a:r>
            <a:r>
              <a:rPr dirty="0" sz="2200" spc="-35" b="1">
                <a:latin typeface="Arial"/>
                <a:cs typeface="Arial"/>
              </a:rPr>
              <a:t>“Kadın</a:t>
            </a:r>
            <a:r>
              <a:rPr dirty="0" sz="2200" spc="-30" b="1">
                <a:latin typeface="Arial"/>
                <a:cs typeface="Arial"/>
              </a:rPr>
              <a:t> </a:t>
            </a:r>
            <a:r>
              <a:rPr dirty="0" sz="2200" spc="45" b="1">
                <a:latin typeface="Arial"/>
                <a:cs typeface="Arial"/>
              </a:rPr>
              <a:t>Destek</a:t>
            </a:r>
            <a:r>
              <a:rPr dirty="0" sz="2200" spc="50" b="1">
                <a:latin typeface="Arial"/>
                <a:cs typeface="Arial"/>
              </a:rPr>
              <a:t> </a:t>
            </a:r>
            <a:r>
              <a:rPr dirty="0" sz="2200" spc="-15" b="1">
                <a:latin typeface="Arial"/>
                <a:cs typeface="Arial"/>
              </a:rPr>
              <a:t>Uygulamasını</a:t>
            </a:r>
            <a:r>
              <a:rPr dirty="0" sz="2200" spc="585" b="1">
                <a:latin typeface="Arial"/>
                <a:cs typeface="Arial"/>
              </a:rPr>
              <a:t> </a:t>
            </a:r>
            <a:r>
              <a:rPr dirty="0" sz="2200" spc="-65" b="1">
                <a:latin typeface="Arial"/>
                <a:cs typeface="Arial"/>
              </a:rPr>
              <a:t>(KADES)”,</a:t>
            </a:r>
            <a:r>
              <a:rPr dirty="0" sz="2200" spc="484" b="1">
                <a:latin typeface="Arial"/>
                <a:cs typeface="Arial"/>
              </a:rPr>
              <a:t> </a:t>
            </a:r>
            <a:r>
              <a:rPr dirty="0" sz="2200" spc="-50" b="1">
                <a:latin typeface="Arial"/>
                <a:cs typeface="Arial"/>
              </a:rPr>
              <a:t>T.C. </a:t>
            </a:r>
            <a:r>
              <a:rPr dirty="0" sz="2200" spc="-45" b="1">
                <a:latin typeface="Arial"/>
                <a:cs typeface="Arial"/>
              </a:rPr>
              <a:t> </a:t>
            </a:r>
            <a:r>
              <a:rPr dirty="0" sz="2200" spc="-25" b="1">
                <a:latin typeface="Arial"/>
                <a:cs typeface="Arial"/>
              </a:rPr>
              <a:t>Kimlik </a:t>
            </a:r>
            <a:r>
              <a:rPr dirty="0" sz="2200" b="1">
                <a:latin typeface="Arial"/>
                <a:cs typeface="Arial"/>
              </a:rPr>
              <a:t>Numarasını </a:t>
            </a:r>
            <a:r>
              <a:rPr dirty="0" sz="2200" spc="10" b="1">
                <a:latin typeface="Arial"/>
                <a:cs typeface="Arial"/>
              </a:rPr>
              <a:t>girerek </a:t>
            </a:r>
            <a:r>
              <a:rPr dirty="0" sz="2200" spc="40" b="1">
                <a:latin typeface="Arial"/>
                <a:cs typeface="Arial"/>
              </a:rPr>
              <a:t>ve </a:t>
            </a:r>
            <a:r>
              <a:rPr dirty="0" sz="2200" spc="-5" b="1">
                <a:latin typeface="Arial"/>
                <a:cs typeface="Arial"/>
              </a:rPr>
              <a:t>sonrasından </a:t>
            </a:r>
            <a:r>
              <a:rPr dirty="0" sz="2200" spc="-40" b="1">
                <a:latin typeface="Arial"/>
                <a:cs typeface="Arial"/>
              </a:rPr>
              <a:t>EGM </a:t>
            </a:r>
            <a:r>
              <a:rPr dirty="0" sz="2200" spc="-35" b="1">
                <a:latin typeface="Arial"/>
                <a:cs typeface="Arial"/>
              </a:rPr>
              <a:t> </a:t>
            </a:r>
            <a:r>
              <a:rPr dirty="0" sz="2200" spc="10" b="1">
                <a:latin typeface="Arial"/>
                <a:cs typeface="Arial"/>
              </a:rPr>
              <a:t>serverlarından </a:t>
            </a:r>
            <a:r>
              <a:rPr dirty="0" sz="2200" spc="5" b="1">
                <a:latin typeface="Arial"/>
                <a:cs typeface="Arial"/>
              </a:rPr>
              <a:t>gelen </a:t>
            </a:r>
            <a:r>
              <a:rPr dirty="0" sz="2200" spc="20" b="1">
                <a:latin typeface="Arial"/>
                <a:cs typeface="Arial"/>
              </a:rPr>
              <a:t>aktivasyon kodu </a:t>
            </a:r>
            <a:r>
              <a:rPr dirty="0" sz="2200" spc="5" b="1">
                <a:latin typeface="Arial"/>
                <a:cs typeface="Arial"/>
              </a:rPr>
              <a:t>ile </a:t>
            </a:r>
            <a:r>
              <a:rPr dirty="0" sz="2200" spc="55" b="1">
                <a:latin typeface="Arial"/>
                <a:cs typeface="Arial"/>
              </a:rPr>
              <a:t>aktif </a:t>
            </a:r>
            <a:r>
              <a:rPr dirty="0" sz="2200" spc="60" b="1">
                <a:latin typeface="Arial"/>
                <a:cs typeface="Arial"/>
              </a:rPr>
              <a:t> </a:t>
            </a:r>
            <a:r>
              <a:rPr dirty="0" sz="2200" spc="20" b="1">
                <a:latin typeface="Arial"/>
                <a:cs typeface="Arial"/>
              </a:rPr>
              <a:t>hale</a:t>
            </a:r>
            <a:r>
              <a:rPr dirty="0" sz="2200" spc="25" b="1">
                <a:latin typeface="Arial"/>
                <a:cs typeface="Arial"/>
              </a:rPr>
              <a:t> getirebileceği</a:t>
            </a:r>
            <a:r>
              <a:rPr dirty="0" sz="2200" spc="30" b="1">
                <a:latin typeface="Arial"/>
                <a:cs typeface="Arial"/>
              </a:rPr>
              <a:t> </a:t>
            </a:r>
            <a:r>
              <a:rPr dirty="0" sz="2200" spc="10" b="1">
                <a:latin typeface="Arial"/>
                <a:cs typeface="Arial"/>
              </a:rPr>
              <a:t>uygulama</a:t>
            </a:r>
            <a:r>
              <a:rPr dirty="0" sz="2200" spc="15" b="1">
                <a:latin typeface="Arial"/>
                <a:cs typeface="Arial"/>
              </a:rPr>
              <a:t> </a:t>
            </a:r>
            <a:r>
              <a:rPr dirty="0" sz="2200" spc="5" b="1">
                <a:latin typeface="Arial"/>
                <a:cs typeface="Arial"/>
              </a:rPr>
              <a:t>ile</a:t>
            </a:r>
            <a:r>
              <a:rPr dirty="0" sz="2200" spc="10" b="1">
                <a:latin typeface="Arial"/>
                <a:cs typeface="Arial"/>
              </a:rPr>
              <a:t> </a:t>
            </a:r>
            <a:r>
              <a:rPr dirty="0" sz="2200" spc="15" b="1">
                <a:latin typeface="Arial"/>
                <a:cs typeface="Arial"/>
              </a:rPr>
              <a:t>aile</a:t>
            </a:r>
            <a:r>
              <a:rPr dirty="0" sz="2200" spc="20" b="1">
                <a:latin typeface="Arial"/>
                <a:cs typeface="Arial"/>
              </a:rPr>
              <a:t> </a:t>
            </a:r>
            <a:r>
              <a:rPr dirty="0" sz="2200" spc="10" b="1">
                <a:latin typeface="Arial"/>
                <a:cs typeface="Arial"/>
              </a:rPr>
              <a:t>içi  </a:t>
            </a:r>
            <a:r>
              <a:rPr dirty="0" sz="2200" spc="40" b="1">
                <a:latin typeface="Arial"/>
                <a:cs typeface="Arial"/>
              </a:rPr>
              <a:t>ve </a:t>
            </a:r>
            <a:r>
              <a:rPr dirty="0" sz="2200" spc="45" b="1">
                <a:latin typeface="Arial"/>
                <a:cs typeface="Arial"/>
              </a:rPr>
              <a:t> </a:t>
            </a:r>
            <a:r>
              <a:rPr dirty="0" sz="2200" spc="20" b="1">
                <a:latin typeface="Arial"/>
                <a:cs typeface="Arial"/>
              </a:rPr>
              <a:t>kadına </a:t>
            </a:r>
            <a:r>
              <a:rPr dirty="0" sz="2200" spc="15" b="1">
                <a:latin typeface="Arial"/>
                <a:cs typeface="Arial"/>
              </a:rPr>
              <a:t>yönelik </a:t>
            </a:r>
            <a:r>
              <a:rPr dirty="0" sz="2200" spc="55" b="1">
                <a:latin typeface="Arial"/>
                <a:cs typeface="Arial"/>
              </a:rPr>
              <a:t>şiddet </a:t>
            </a:r>
            <a:r>
              <a:rPr dirty="0" sz="2200" spc="15" b="1">
                <a:latin typeface="Arial"/>
                <a:cs typeface="Arial"/>
              </a:rPr>
              <a:t>mağduru </a:t>
            </a:r>
            <a:r>
              <a:rPr dirty="0" sz="2200" spc="5" b="1">
                <a:latin typeface="Arial"/>
                <a:cs typeface="Arial"/>
              </a:rPr>
              <a:t>kadınların </a:t>
            </a:r>
            <a:r>
              <a:rPr dirty="0" sz="2200" spc="15" b="1">
                <a:latin typeface="Arial"/>
                <a:cs typeface="Arial"/>
              </a:rPr>
              <a:t>acil </a:t>
            </a:r>
            <a:r>
              <a:rPr dirty="0" sz="2200" spc="20" b="1">
                <a:latin typeface="Arial"/>
                <a:cs typeface="Arial"/>
              </a:rPr>
              <a:t> </a:t>
            </a:r>
            <a:r>
              <a:rPr dirty="0" sz="2200" spc="30" b="1">
                <a:latin typeface="Arial"/>
                <a:cs typeface="Arial"/>
              </a:rPr>
              <a:t>durumlarda</a:t>
            </a:r>
            <a:r>
              <a:rPr dirty="0" sz="2200" spc="35" b="1">
                <a:latin typeface="Arial"/>
                <a:cs typeface="Arial"/>
              </a:rPr>
              <a:t> </a:t>
            </a:r>
            <a:r>
              <a:rPr dirty="0" sz="2200" spc="10" b="1">
                <a:latin typeface="Arial"/>
                <a:cs typeface="Arial"/>
              </a:rPr>
              <a:t>cihaz</a:t>
            </a:r>
            <a:r>
              <a:rPr dirty="0" sz="2200" spc="15" b="1">
                <a:latin typeface="Arial"/>
                <a:cs typeface="Arial"/>
              </a:rPr>
              <a:t> konum</a:t>
            </a:r>
            <a:r>
              <a:rPr dirty="0" sz="2200" spc="20" b="1">
                <a:latin typeface="Arial"/>
                <a:cs typeface="Arial"/>
              </a:rPr>
              <a:t> </a:t>
            </a:r>
            <a:r>
              <a:rPr dirty="0" sz="2200" spc="-30" b="1">
                <a:latin typeface="Arial"/>
                <a:cs typeface="Arial"/>
              </a:rPr>
              <a:t>bilgisini</a:t>
            </a:r>
            <a:r>
              <a:rPr dirty="0" sz="2200" spc="-25" b="1">
                <a:latin typeface="Arial"/>
                <a:cs typeface="Arial"/>
              </a:rPr>
              <a:t> </a:t>
            </a:r>
            <a:r>
              <a:rPr dirty="0" sz="2200" spc="40" b="1">
                <a:latin typeface="Arial"/>
                <a:cs typeface="Arial"/>
              </a:rPr>
              <a:t>açarak</a:t>
            </a:r>
            <a:r>
              <a:rPr dirty="0" sz="2200" spc="45" b="1">
                <a:latin typeface="Arial"/>
                <a:cs typeface="Arial"/>
              </a:rPr>
              <a:t> </a:t>
            </a:r>
            <a:r>
              <a:rPr dirty="0" sz="2200" spc="25" b="1">
                <a:latin typeface="Arial"/>
                <a:cs typeface="Arial"/>
              </a:rPr>
              <a:t>bir </a:t>
            </a:r>
            <a:r>
              <a:rPr dirty="0" sz="2200" spc="30" b="1">
                <a:latin typeface="Arial"/>
                <a:cs typeface="Arial"/>
              </a:rPr>
              <a:t> </a:t>
            </a:r>
            <a:r>
              <a:rPr dirty="0" sz="2200" spc="20" b="1">
                <a:latin typeface="Arial"/>
                <a:cs typeface="Arial"/>
              </a:rPr>
              <a:t>tuşla</a:t>
            </a:r>
            <a:r>
              <a:rPr dirty="0" sz="2200" spc="25" b="1">
                <a:latin typeface="Arial"/>
                <a:cs typeface="Arial"/>
              </a:rPr>
              <a:t> </a:t>
            </a:r>
            <a:r>
              <a:rPr dirty="0" sz="2200" spc="-65" b="1">
                <a:latin typeface="Arial"/>
                <a:cs typeface="Arial"/>
              </a:rPr>
              <a:t>155</a:t>
            </a:r>
            <a:r>
              <a:rPr dirty="0" sz="2200" spc="484" b="1">
                <a:latin typeface="Arial"/>
                <a:cs typeface="Arial"/>
              </a:rPr>
              <a:t> </a:t>
            </a:r>
            <a:r>
              <a:rPr dirty="0" sz="2200" spc="-60" b="1">
                <a:latin typeface="Arial"/>
                <a:cs typeface="Arial"/>
              </a:rPr>
              <a:t>Polis</a:t>
            </a:r>
            <a:r>
              <a:rPr dirty="0" sz="2200" spc="-55" b="1">
                <a:latin typeface="Arial"/>
                <a:cs typeface="Arial"/>
              </a:rPr>
              <a:t> </a:t>
            </a:r>
            <a:r>
              <a:rPr dirty="0" sz="2200" spc="75" b="1">
                <a:latin typeface="Arial"/>
                <a:cs typeface="Arial"/>
              </a:rPr>
              <a:t>İmdat</a:t>
            </a:r>
            <a:r>
              <a:rPr dirty="0" sz="2200" spc="80" b="1">
                <a:latin typeface="Arial"/>
                <a:cs typeface="Arial"/>
              </a:rPr>
              <a:t> </a:t>
            </a:r>
            <a:r>
              <a:rPr dirty="0" sz="2200" spc="-10" b="1">
                <a:latin typeface="Arial"/>
                <a:cs typeface="Arial"/>
              </a:rPr>
              <a:t>Acil</a:t>
            </a:r>
            <a:r>
              <a:rPr dirty="0" sz="2200" spc="-5" b="1">
                <a:latin typeface="Arial"/>
                <a:cs typeface="Arial"/>
              </a:rPr>
              <a:t> </a:t>
            </a:r>
            <a:r>
              <a:rPr dirty="0" sz="2200" spc="-15" b="1">
                <a:latin typeface="Arial"/>
                <a:cs typeface="Arial"/>
              </a:rPr>
              <a:t>Çağrı</a:t>
            </a:r>
            <a:r>
              <a:rPr dirty="0" sz="2200" spc="585" b="1">
                <a:latin typeface="Arial"/>
                <a:cs typeface="Arial"/>
              </a:rPr>
              <a:t> </a:t>
            </a:r>
            <a:r>
              <a:rPr dirty="0" sz="2200" spc="35" b="1">
                <a:latin typeface="Arial"/>
                <a:cs typeface="Arial"/>
              </a:rPr>
              <a:t>Merkezine </a:t>
            </a:r>
            <a:r>
              <a:rPr dirty="0" sz="2200" spc="40" b="1">
                <a:latin typeface="Arial"/>
                <a:cs typeface="Arial"/>
              </a:rPr>
              <a:t> </a:t>
            </a:r>
            <a:r>
              <a:rPr dirty="0" sz="2200" spc="-10" b="1">
                <a:latin typeface="Arial"/>
                <a:cs typeface="Arial"/>
              </a:rPr>
              <a:t>ulaşarak, </a:t>
            </a:r>
            <a:r>
              <a:rPr dirty="0" sz="2200" spc="45" b="1">
                <a:latin typeface="Arial"/>
                <a:cs typeface="Arial"/>
              </a:rPr>
              <a:t>yardım </a:t>
            </a:r>
            <a:r>
              <a:rPr dirty="0" sz="2200" spc="-20" b="1">
                <a:latin typeface="Arial"/>
                <a:cs typeface="Arial"/>
              </a:rPr>
              <a:t>çağrısının </a:t>
            </a:r>
            <a:r>
              <a:rPr dirty="0" sz="2200" b="1">
                <a:latin typeface="Arial"/>
                <a:cs typeface="Arial"/>
              </a:rPr>
              <a:t>yapıldığı </a:t>
            </a:r>
            <a:r>
              <a:rPr dirty="0" sz="2200" spc="15" b="1">
                <a:latin typeface="Arial"/>
                <a:cs typeface="Arial"/>
              </a:rPr>
              <a:t>olay </a:t>
            </a:r>
            <a:r>
              <a:rPr dirty="0" sz="2200" spc="35" b="1">
                <a:latin typeface="Arial"/>
                <a:cs typeface="Arial"/>
              </a:rPr>
              <a:t>yerine </a:t>
            </a:r>
            <a:r>
              <a:rPr dirty="0" sz="2200" spc="40" b="1">
                <a:latin typeface="Arial"/>
                <a:cs typeface="Arial"/>
              </a:rPr>
              <a:t> en</a:t>
            </a:r>
            <a:r>
              <a:rPr dirty="0" sz="2200" spc="45" b="1">
                <a:latin typeface="Arial"/>
                <a:cs typeface="Arial"/>
              </a:rPr>
              <a:t> </a:t>
            </a:r>
            <a:r>
              <a:rPr dirty="0" sz="2200" spc="15" b="1">
                <a:latin typeface="Arial"/>
                <a:cs typeface="Arial"/>
              </a:rPr>
              <a:t>yakın</a:t>
            </a:r>
            <a:r>
              <a:rPr dirty="0" sz="2200" spc="20" b="1">
                <a:latin typeface="Arial"/>
                <a:cs typeface="Arial"/>
              </a:rPr>
              <a:t> </a:t>
            </a:r>
            <a:r>
              <a:rPr dirty="0" sz="2200" spc="40" b="1">
                <a:latin typeface="Arial"/>
                <a:cs typeface="Arial"/>
              </a:rPr>
              <a:t>ekip</a:t>
            </a:r>
            <a:r>
              <a:rPr dirty="0" sz="2200" spc="45" b="1">
                <a:latin typeface="Arial"/>
                <a:cs typeface="Arial"/>
              </a:rPr>
              <a:t> </a:t>
            </a:r>
            <a:r>
              <a:rPr dirty="0" sz="2200" spc="50" b="1">
                <a:latin typeface="Arial"/>
                <a:cs typeface="Arial"/>
              </a:rPr>
              <a:t>veya</a:t>
            </a:r>
            <a:r>
              <a:rPr dirty="0" sz="2200" spc="55" b="1">
                <a:latin typeface="Arial"/>
                <a:cs typeface="Arial"/>
              </a:rPr>
              <a:t> </a:t>
            </a:r>
            <a:r>
              <a:rPr dirty="0" sz="2200" spc="25" b="1">
                <a:latin typeface="Arial"/>
                <a:cs typeface="Arial"/>
              </a:rPr>
              <a:t>devriyenin</a:t>
            </a:r>
            <a:r>
              <a:rPr dirty="0" sz="2200" spc="30" b="1">
                <a:latin typeface="Arial"/>
                <a:cs typeface="Arial"/>
              </a:rPr>
              <a:t> </a:t>
            </a:r>
            <a:r>
              <a:rPr dirty="0" sz="2200" spc="5" b="1">
                <a:latin typeface="Arial"/>
                <a:cs typeface="Arial"/>
              </a:rPr>
              <a:t>sevk</a:t>
            </a:r>
            <a:r>
              <a:rPr dirty="0" sz="2200" spc="10" b="1">
                <a:latin typeface="Arial"/>
                <a:cs typeface="Arial"/>
              </a:rPr>
              <a:t> </a:t>
            </a:r>
            <a:r>
              <a:rPr dirty="0" sz="2200" spc="35" b="1">
                <a:latin typeface="Arial"/>
                <a:cs typeface="Arial"/>
              </a:rPr>
              <a:t>edilerek </a:t>
            </a:r>
            <a:r>
              <a:rPr dirty="0" sz="2200" spc="40" b="1">
                <a:latin typeface="Arial"/>
                <a:cs typeface="Arial"/>
              </a:rPr>
              <a:t> </a:t>
            </a:r>
            <a:r>
              <a:rPr dirty="0" sz="2200" spc="20" b="1">
                <a:latin typeface="Arial"/>
                <a:cs typeface="Arial"/>
              </a:rPr>
              <a:t>olaya</a:t>
            </a:r>
            <a:r>
              <a:rPr dirty="0" sz="2200" spc="-90" b="1">
                <a:latin typeface="Arial"/>
                <a:cs typeface="Arial"/>
              </a:rPr>
              <a:t> </a:t>
            </a:r>
            <a:r>
              <a:rPr dirty="0" sz="2200" spc="15" b="1">
                <a:latin typeface="Arial"/>
                <a:cs typeface="Arial"/>
              </a:rPr>
              <a:t>müdahalesi</a:t>
            </a:r>
            <a:r>
              <a:rPr dirty="0" sz="2200" spc="-90" b="1">
                <a:latin typeface="Arial"/>
                <a:cs typeface="Arial"/>
              </a:rPr>
              <a:t> </a:t>
            </a:r>
            <a:r>
              <a:rPr dirty="0" sz="2200" spc="5" b="1">
                <a:latin typeface="Arial"/>
                <a:cs typeface="Arial"/>
              </a:rPr>
              <a:t>sağlanacaktır.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F7F5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6250" y="476250"/>
            <a:ext cx="4762500" cy="1019175"/>
          </a:xfrm>
          <a:prstGeom prst="rect"/>
          <a:solidFill>
            <a:srgbClr val="2E3758"/>
          </a:solidFill>
        </p:spPr>
        <p:txBody>
          <a:bodyPr wrap="square" lIns="0" tIns="209550" rIns="0" bIns="0" rtlCol="0" vert="horz">
            <a:spAutoFit/>
          </a:bodyPr>
          <a:lstStyle/>
          <a:p>
            <a:pPr marL="384810">
              <a:lnSpc>
                <a:spcPct val="100000"/>
              </a:lnSpc>
              <a:spcBef>
                <a:spcPts val="1650"/>
              </a:spcBef>
            </a:pPr>
            <a:r>
              <a:rPr dirty="0" spc="195">
                <a:latin typeface="Trebuchet MS"/>
                <a:cs typeface="Trebuchet MS"/>
              </a:rPr>
              <a:t>ŞİDDET</a:t>
            </a:r>
            <a:r>
              <a:rPr dirty="0" spc="-125">
                <a:latin typeface="Trebuchet MS"/>
                <a:cs typeface="Trebuchet MS"/>
              </a:rPr>
              <a:t> </a:t>
            </a:r>
            <a:r>
              <a:rPr dirty="0" spc="110">
                <a:latin typeface="Trebuchet MS"/>
                <a:cs typeface="Trebuchet MS"/>
              </a:rPr>
              <a:t>TÜRLERİ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76250" y="1649277"/>
            <a:ext cx="9248775" cy="1600200"/>
          </a:xfrm>
          <a:prstGeom prst="rect">
            <a:avLst/>
          </a:prstGeom>
          <a:solidFill>
            <a:srgbClr val="FFE36D"/>
          </a:solidFill>
        </p:spPr>
        <p:txBody>
          <a:bodyPr wrap="square" lIns="0" tIns="299085" rIns="0" bIns="0" rtlCol="0" vert="horz">
            <a:spAutoFit/>
          </a:bodyPr>
          <a:lstStyle/>
          <a:p>
            <a:pPr marL="382905" marR="1322070">
              <a:lnSpc>
                <a:spcPct val="107100"/>
              </a:lnSpc>
              <a:spcBef>
                <a:spcPts val="2355"/>
              </a:spcBef>
            </a:pPr>
            <a:r>
              <a:rPr dirty="0" sz="2800" spc="70" b="1">
                <a:latin typeface="Trebuchet MS"/>
                <a:cs typeface="Trebuchet MS"/>
              </a:rPr>
              <a:t>Bu</a:t>
            </a:r>
            <a:r>
              <a:rPr dirty="0" sz="2800" spc="-180" b="1">
                <a:latin typeface="Trebuchet MS"/>
                <a:cs typeface="Trebuchet MS"/>
              </a:rPr>
              <a:t> </a:t>
            </a:r>
            <a:r>
              <a:rPr dirty="0" sz="2800" spc="100" b="1">
                <a:latin typeface="Trebuchet MS"/>
                <a:cs typeface="Trebuchet MS"/>
              </a:rPr>
              <a:t>sebeple</a:t>
            </a:r>
            <a:r>
              <a:rPr dirty="0" sz="2800" spc="-175" b="1">
                <a:latin typeface="Trebuchet MS"/>
                <a:cs typeface="Trebuchet MS"/>
              </a:rPr>
              <a:t> </a:t>
            </a:r>
            <a:r>
              <a:rPr dirty="0" sz="2800" spc="65" b="1">
                <a:latin typeface="Trebuchet MS"/>
                <a:cs typeface="Trebuchet MS"/>
              </a:rPr>
              <a:t>anket</a:t>
            </a:r>
            <a:r>
              <a:rPr dirty="0" sz="2800" spc="-175" b="1">
                <a:latin typeface="Trebuchet MS"/>
                <a:cs typeface="Trebuchet MS"/>
              </a:rPr>
              <a:t> </a:t>
            </a:r>
            <a:r>
              <a:rPr dirty="0" sz="2800" spc="-20" b="1">
                <a:latin typeface="Trebuchet MS"/>
                <a:cs typeface="Trebuchet MS"/>
              </a:rPr>
              <a:t>verilerine</a:t>
            </a:r>
            <a:r>
              <a:rPr dirty="0" sz="2800" spc="-175" b="1">
                <a:latin typeface="Trebuchet MS"/>
                <a:cs typeface="Trebuchet MS"/>
              </a:rPr>
              <a:t> </a:t>
            </a:r>
            <a:r>
              <a:rPr dirty="0" sz="2800" spc="130" b="1">
                <a:latin typeface="Trebuchet MS"/>
                <a:cs typeface="Trebuchet MS"/>
              </a:rPr>
              <a:t>geçmeden</a:t>
            </a:r>
            <a:r>
              <a:rPr dirty="0" sz="2800" spc="-175" b="1">
                <a:latin typeface="Trebuchet MS"/>
                <a:cs typeface="Trebuchet MS"/>
              </a:rPr>
              <a:t> </a:t>
            </a:r>
            <a:r>
              <a:rPr dirty="0" sz="2800" spc="110" b="1">
                <a:latin typeface="Trebuchet MS"/>
                <a:cs typeface="Trebuchet MS"/>
              </a:rPr>
              <a:t>önce </a:t>
            </a:r>
            <a:r>
              <a:rPr dirty="0" sz="2800" spc="-825" b="1">
                <a:latin typeface="Trebuchet MS"/>
                <a:cs typeface="Trebuchet MS"/>
              </a:rPr>
              <a:t> </a:t>
            </a:r>
            <a:r>
              <a:rPr dirty="0" sz="2800" spc="254" b="1">
                <a:latin typeface="Trebuchet MS"/>
                <a:cs typeface="Trebuchet MS"/>
              </a:rPr>
              <a:t>ş</a:t>
            </a:r>
            <a:r>
              <a:rPr dirty="0" sz="2800" spc="-90" b="1">
                <a:latin typeface="Trebuchet MS"/>
                <a:cs typeface="Trebuchet MS"/>
              </a:rPr>
              <a:t>i</a:t>
            </a:r>
            <a:r>
              <a:rPr dirty="0" sz="2800" spc="195" b="1">
                <a:latin typeface="Trebuchet MS"/>
                <a:cs typeface="Trebuchet MS"/>
              </a:rPr>
              <a:t>dd</a:t>
            </a:r>
            <a:r>
              <a:rPr dirty="0" sz="2800" spc="60" b="1">
                <a:latin typeface="Trebuchet MS"/>
                <a:cs typeface="Trebuchet MS"/>
              </a:rPr>
              <a:t>e</a:t>
            </a:r>
            <a:r>
              <a:rPr dirty="0" sz="2800" spc="65" b="1">
                <a:latin typeface="Trebuchet MS"/>
                <a:cs typeface="Trebuchet MS"/>
              </a:rPr>
              <a:t>t</a:t>
            </a:r>
            <a:r>
              <a:rPr dirty="0" sz="2800" spc="-180" b="1">
                <a:latin typeface="Trebuchet MS"/>
                <a:cs typeface="Trebuchet MS"/>
              </a:rPr>
              <a:t> </a:t>
            </a:r>
            <a:r>
              <a:rPr dirty="0" sz="2800" spc="60" b="1">
                <a:latin typeface="Trebuchet MS"/>
                <a:cs typeface="Trebuchet MS"/>
              </a:rPr>
              <a:t>t</a:t>
            </a:r>
            <a:r>
              <a:rPr dirty="0" sz="2800" spc="40" b="1">
                <a:latin typeface="Trebuchet MS"/>
                <a:cs typeface="Trebuchet MS"/>
              </a:rPr>
              <a:t>ü</a:t>
            </a:r>
            <a:r>
              <a:rPr dirty="0" sz="2800" spc="-95" b="1">
                <a:latin typeface="Trebuchet MS"/>
                <a:cs typeface="Trebuchet MS"/>
              </a:rPr>
              <a:t>r</a:t>
            </a:r>
            <a:r>
              <a:rPr dirty="0" sz="2800" spc="-105" b="1">
                <a:latin typeface="Trebuchet MS"/>
                <a:cs typeface="Trebuchet MS"/>
              </a:rPr>
              <a:t>l</a:t>
            </a:r>
            <a:r>
              <a:rPr dirty="0" sz="2800" spc="60" b="1">
                <a:latin typeface="Trebuchet MS"/>
                <a:cs typeface="Trebuchet MS"/>
              </a:rPr>
              <a:t>e</a:t>
            </a:r>
            <a:r>
              <a:rPr dirty="0" sz="2800" spc="-95" b="1">
                <a:latin typeface="Trebuchet MS"/>
                <a:cs typeface="Trebuchet MS"/>
              </a:rPr>
              <a:t>r</a:t>
            </a:r>
            <a:r>
              <a:rPr dirty="0" sz="2800" spc="-90" b="1">
                <a:latin typeface="Trebuchet MS"/>
                <a:cs typeface="Trebuchet MS"/>
              </a:rPr>
              <a:t>i</a:t>
            </a:r>
            <a:r>
              <a:rPr dirty="0" sz="2800" spc="40" b="1">
                <a:latin typeface="Trebuchet MS"/>
                <a:cs typeface="Trebuchet MS"/>
              </a:rPr>
              <a:t>n</a:t>
            </a:r>
            <a:r>
              <a:rPr dirty="0" sz="2800" spc="-90" b="1">
                <a:latin typeface="Trebuchet MS"/>
                <a:cs typeface="Trebuchet MS"/>
              </a:rPr>
              <a:t>i</a:t>
            </a:r>
            <a:r>
              <a:rPr dirty="0" sz="2800" spc="-180" b="1">
                <a:latin typeface="Trebuchet MS"/>
                <a:cs typeface="Trebuchet MS"/>
              </a:rPr>
              <a:t> </a:t>
            </a:r>
            <a:r>
              <a:rPr dirty="0" sz="2800" spc="60" b="1">
                <a:latin typeface="Trebuchet MS"/>
                <a:cs typeface="Trebuchet MS"/>
              </a:rPr>
              <a:t>t</a:t>
            </a:r>
            <a:r>
              <a:rPr dirty="0" sz="2800" spc="114" b="1">
                <a:latin typeface="Trebuchet MS"/>
                <a:cs typeface="Trebuchet MS"/>
              </a:rPr>
              <a:t>a</a:t>
            </a:r>
            <a:r>
              <a:rPr dirty="0" sz="2800" spc="40" b="1">
                <a:latin typeface="Trebuchet MS"/>
                <a:cs typeface="Trebuchet MS"/>
              </a:rPr>
              <a:t>n</a:t>
            </a:r>
            <a:r>
              <a:rPr dirty="0" sz="2800" spc="-114" b="1">
                <a:latin typeface="Trebuchet MS"/>
                <a:cs typeface="Trebuchet MS"/>
              </a:rPr>
              <a:t>ı</a:t>
            </a:r>
            <a:r>
              <a:rPr dirty="0" sz="2800" spc="170" b="1">
                <a:latin typeface="Trebuchet MS"/>
                <a:cs typeface="Trebuchet MS"/>
              </a:rPr>
              <a:t>y</a:t>
            </a:r>
            <a:r>
              <a:rPr dirty="0" sz="2800" spc="114" b="1">
                <a:latin typeface="Trebuchet MS"/>
                <a:cs typeface="Trebuchet MS"/>
              </a:rPr>
              <a:t>a</a:t>
            </a:r>
            <a:r>
              <a:rPr dirty="0" sz="2800" spc="-105" b="1">
                <a:latin typeface="Trebuchet MS"/>
                <a:cs typeface="Trebuchet MS"/>
              </a:rPr>
              <a:t>l</a:t>
            </a:r>
            <a:r>
              <a:rPr dirty="0" sz="2800" spc="-114" b="1">
                <a:latin typeface="Trebuchet MS"/>
                <a:cs typeface="Trebuchet MS"/>
              </a:rPr>
              <a:t>ı</a:t>
            </a:r>
            <a:r>
              <a:rPr dirty="0" sz="2800" spc="210" b="1">
                <a:latin typeface="Trebuchet MS"/>
                <a:cs typeface="Trebuchet MS"/>
              </a:rPr>
              <a:t>m</a:t>
            </a:r>
            <a:r>
              <a:rPr dirty="0" sz="2800" spc="-360" b="1">
                <a:latin typeface="Trebuchet MS"/>
                <a:cs typeface="Trebuchet MS"/>
              </a:rPr>
              <a:t>.</a:t>
            </a:r>
            <a:endParaRPr sz="2800">
              <a:latin typeface="Trebuchet MS"/>
              <a:cs typeface="Trebuchet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76250" y="6176997"/>
            <a:ext cx="16783050" cy="1019175"/>
          </a:xfrm>
          <a:custGeom>
            <a:avLst/>
            <a:gdLst/>
            <a:ahLst/>
            <a:cxnLst/>
            <a:rect l="l" t="t" r="r" b="b"/>
            <a:pathLst>
              <a:path w="16783050" h="1019175">
                <a:moveTo>
                  <a:pt x="16783048" y="1019174"/>
                </a:moveTo>
                <a:lnTo>
                  <a:pt x="0" y="1019174"/>
                </a:lnTo>
                <a:lnTo>
                  <a:pt x="0" y="0"/>
                </a:lnTo>
                <a:lnTo>
                  <a:pt x="16783048" y="0"/>
                </a:lnTo>
                <a:lnTo>
                  <a:pt x="16783048" y="1019174"/>
                </a:lnTo>
                <a:close/>
              </a:path>
            </a:pathLst>
          </a:custGeom>
          <a:solidFill>
            <a:srgbClr val="2E375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476250" y="3402820"/>
            <a:ext cx="16783050" cy="1019175"/>
          </a:xfrm>
          <a:prstGeom prst="rect">
            <a:avLst/>
          </a:prstGeom>
          <a:solidFill>
            <a:srgbClr val="2E3758"/>
          </a:solidFill>
        </p:spPr>
        <p:txBody>
          <a:bodyPr wrap="square" lIns="0" tIns="146685" rIns="0" bIns="0" rtlCol="0" vert="horz">
            <a:spAutoFit/>
          </a:bodyPr>
          <a:lstStyle/>
          <a:p>
            <a:pPr marL="324485" marR="26670">
              <a:lnSpc>
                <a:spcPct val="106200"/>
              </a:lnSpc>
              <a:spcBef>
                <a:spcPts val="1155"/>
              </a:spcBef>
              <a:tabLst>
                <a:tab pos="2268220" algn="l"/>
              </a:tabLst>
            </a:pPr>
            <a:r>
              <a:rPr dirty="0" sz="2000" spc="-20">
                <a:solidFill>
                  <a:srgbClr val="FFE36D"/>
                </a:solidFill>
                <a:latin typeface="Trebuchet MS"/>
                <a:cs typeface="Trebuchet MS"/>
              </a:rPr>
              <a:t>Fiziksel</a:t>
            </a:r>
            <a:r>
              <a:rPr dirty="0" sz="2000" spc="155">
                <a:solidFill>
                  <a:srgbClr val="FFE36D"/>
                </a:solidFill>
                <a:latin typeface="Trebuchet MS"/>
                <a:cs typeface="Trebuchet MS"/>
              </a:rPr>
              <a:t> </a:t>
            </a:r>
            <a:r>
              <a:rPr dirty="0" sz="2000" spc="5">
                <a:solidFill>
                  <a:srgbClr val="FFE36D"/>
                </a:solidFill>
                <a:latin typeface="Trebuchet MS"/>
                <a:cs typeface="Trebuchet MS"/>
              </a:rPr>
              <a:t>Şiddet:	</a:t>
            </a:r>
            <a:r>
              <a:rPr dirty="0" sz="2000">
                <a:solidFill>
                  <a:srgbClr val="FFE36D"/>
                </a:solidFill>
                <a:latin typeface="Trebuchet MS"/>
                <a:cs typeface="Trebuchet MS"/>
              </a:rPr>
              <a:t>Bireyin</a:t>
            </a:r>
            <a:r>
              <a:rPr dirty="0" sz="2000" spc="200">
                <a:solidFill>
                  <a:srgbClr val="FFE36D"/>
                </a:solidFill>
                <a:latin typeface="Trebuchet MS"/>
                <a:cs typeface="Trebuchet MS"/>
              </a:rPr>
              <a:t> </a:t>
            </a:r>
            <a:r>
              <a:rPr dirty="0" sz="2000" spc="-5">
                <a:solidFill>
                  <a:srgbClr val="FFE36D"/>
                </a:solidFill>
                <a:latin typeface="Trebuchet MS"/>
                <a:cs typeface="Trebuchet MS"/>
              </a:rPr>
              <a:t>bir</a:t>
            </a:r>
            <a:r>
              <a:rPr dirty="0" sz="2000" spc="200">
                <a:solidFill>
                  <a:srgbClr val="FFE36D"/>
                </a:solidFill>
                <a:latin typeface="Trebuchet MS"/>
                <a:cs typeface="Trebuchet MS"/>
              </a:rPr>
              <a:t> </a:t>
            </a:r>
            <a:r>
              <a:rPr dirty="0" sz="2000" spc="70">
                <a:solidFill>
                  <a:srgbClr val="FFE36D"/>
                </a:solidFill>
                <a:latin typeface="Trebuchet MS"/>
                <a:cs typeface="Trebuchet MS"/>
              </a:rPr>
              <a:t>başka</a:t>
            </a:r>
            <a:r>
              <a:rPr dirty="0" sz="2000" spc="200">
                <a:solidFill>
                  <a:srgbClr val="FFE36D"/>
                </a:solidFill>
                <a:latin typeface="Trebuchet MS"/>
                <a:cs typeface="Trebuchet MS"/>
              </a:rPr>
              <a:t> </a:t>
            </a:r>
            <a:r>
              <a:rPr dirty="0" sz="2000" spc="-5">
                <a:solidFill>
                  <a:srgbClr val="FFE36D"/>
                </a:solidFill>
                <a:latin typeface="Trebuchet MS"/>
                <a:cs typeface="Trebuchet MS"/>
              </a:rPr>
              <a:t>kişi</a:t>
            </a:r>
            <a:r>
              <a:rPr dirty="0" sz="2000" spc="195">
                <a:solidFill>
                  <a:srgbClr val="FFE36D"/>
                </a:solidFill>
                <a:latin typeface="Trebuchet MS"/>
                <a:cs typeface="Trebuchet MS"/>
              </a:rPr>
              <a:t> </a:t>
            </a:r>
            <a:r>
              <a:rPr dirty="0" sz="2000">
                <a:solidFill>
                  <a:srgbClr val="FFE36D"/>
                </a:solidFill>
                <a:latin typeface="Trebuchet MS"/>
                <a:cs typeface="Trebuchet MS"/>
              </a:rPr>
              <a:t>tarafından</a:t>
            </a:r>
            <a:r>
              <a:rPr dirty="0" sz="2000" spc="200">
                <a:solidFill>
                  <a:srgbClr val="FFE36D"/>
                </a:solidFill>
                <a:latin typeface="Trebuchet MS"/>
                <a:cs typeface="Trebuchet MS"/>
              </a:rPr>
              <a:t> </a:t>
            </a:r>
            <a:r>
              <a:rPr dirty="0" sz="2000" spc="-35">
                <a:solidFill>
                  <a:srgbClr val="FFE36D"/>
                </a:solidFill>
                <a:latin typeface="Trebuchet MS"/>
                <a:cs typeface="Trebuchet MS"/>
              </a:rPr>
              <a:t>fiziksel</a:t>
            </a:r>
            <a:r>
              <a:rPr dirty="0" sz="2000" spc="200">
                <a:solidFill>
                  <a:srgbClr val="FFE36D"/>
                </a:solidFill>
                <a:latin typeface="Trebuchet MS"/>
                <a:cs typeface="Trebuchet MS"/>
              </a:rPr>
              <a:t> </a:t>
            </a:r>
            <a:r>
              <a:rPr dirty="0" sz="2000">
                <a:solidFill>
                  <a:srgbClr val="FFE36D"/>
                </a:solidFill>
                <a:latin typeface="Trebuchet MS"/>
                <a:cs typeface="Trebuchet MS"/>
              </a:rPr>
              <a:t>saldırıya</a:t>
            </a:r>
            <a:r>
              <a:rPr dirty="0" sz="2000" spc="200">
                <a:solidFill>
                  <a:srgbClr val="FFE36D"/>
                </a:solidFill>
                <a:latin typeface="Trebuchet MS"/>
                <a:cs typeface="Trebuchet MS"/>
              </a:rPr>
              <a:t> </a:t>
            </a:r>
            <a:r>
              <a:rPr dirty="0" sz="2000" spc="40">
                <a:solidFill>
                  <a:srgbClr val="FFE36D"/>
                </a:solidFill>
                <a:latin typeface="Trebuchet MS"/>
                <a:cs typeface="Trebuchet MS"/>
              </a:rPr>
              <a:t>uğraması</a:t>
            </a:r>
            <a:r>
              <a:rPr dirty="0" sz="2000" spc="200">
                <a:solidFill>
                  <a:srgbClr val="FFE36D"/>
                </a:solidFill>
                <a:latin typeface="Trebuchet MS"/>
                <a:cs typeface="Trebuchet MS"/>
              </a:rPr>
              <a:t> </a:t>
            </a:r>
            <a:r>
              <a:rPr dirty="0" sz="2000" spc="-70">
                <a:solidFill>
                  <a:srgbClr val="FFE36D"/>
                </a:solidFill>
                <a:latin typeface="Trebuchet MS"/>
                <a:cs typeface="Trebuchet MS"/>
              </a:rPr>
              <a:t>halidir.</a:t>
            </a:r>
            <a:r>
              <a:rPr dirty="0" sz="2000" spc="200">
                <a:solidFill>
                  <a:srgbClr val="FFE36D"/>
                </a:solidFill>
                <a:latin typeface="Trebuchet MS"/>
                <a:cs typeface="Trebuchet MS"/>
              </a:rPr>
              <a:t> </a:t>
            </a:r>
            <a:r>
              <a:rPr dirty="0" sz="2000" spc="40">
                <a:solidFill>
                  <a:srgbClr val="FFE36D"/>
                </a:solidFill>
                <a:latin typeface="Trebuchet MS"/>
                <a:cs typeface="Trebuchet MS"/>
              </a:rPr>
              <a:t>Örneğin</a:t>
            </a:r>
            <a:r>
              <a:rPr dirty="0" sz="2000" spc="200">
                <a:solidFill>
                  <a:srgbClr val="FFE36D"/>
                </a:solidFill>
                <a:latin typeface="Trebuchet MS"/>
                <a:cs typeface="Trebuchet MS"/>
              </a:rPr>
              <a:t> </a:t>
            </a:r>
            <a:r>
              <a:rPr dirty="0" sz="2000" spc="-30">
                <a:solidFill>
                  <a:srgbClr val="FFE36D"/>
                </a:solidFill>
                <a:latin typeface="Trebuchet MS"/>
                <a:cs typeface="Trebuchet MS"/>
              </a:rPr>
              <a:t>vurma,</a:t>
            </a:r>
            <a:r>
              <a:rPr dirty="0" sz="2000" spc="200">
                <a:solidFill>
                  <a:srgbClr val="FFE36D"/>
                </a:solidFill>
                <a:latin typeface="Trebuchet MS"/>
                <a:cs typeface="Trebuchet MS"/>
              </a:rPr>
              <a:t> </a:t>
            </a:r>
            <a:r>
              <a:rPr dirty="0" sz="2000" spc="-30">
                <a:solidFill>
                  <a:srgbClr val="FFE36D"/>
                </a:solidFill>
                <a:latin typeface="Trebuchet MS"/>
                <a:cs typeface="Trebuchet MS"/>
              </a:rPr>
              <a:t>yaralama,</a:t>
            </a:r>
            <a:r>
              <a:rPr dirty="0" sz="2000" spc="200">
                <a:solidFill>
                  <a:srgbClr val="FFE36D"/>
                </a:solidFill>
                <a:latin typeface="Trebuchet MS"/>
                <a:cs typeface="Trebuchet MS"/>
              </a:rPr>
              <a:t> </a:t>
            </a:r>
            <a:r>
              <a:rPr dirty="0" sz="2000" spc="-15">
                <a:solidFill>
                  <a:srgbClr val="FFE36D"/>
                </a:solidFill>
                <a:latin typeface="Trebuchet MS"/>
                <a:cs typeface="Trebuchet MS"/>
              </a:rPr>
              <a:t>tekmeleme,</a:t>
            </a:r>
            <a:r>
              <a:rPr dirty="0" sz="2000" spc="195">
                <a:solidFill>
                  <a:srgbClr val="FFE36D"/>
                </a:solidFill>
                <a:latin typeface="Trebuchet MS"/>
                <a:cs typeface="Trebuchet MS"/>
              </a:rPr>
              <a:t> </a:t>
            </a:r>
            <a:r>
              <a:rPr dirty="0" sz="2000" spc="120">
                <a:solidFill>
                  <a:srgbClr val="FFE36D"/>
                </a:solidFill>
                <a:latin typeface="Trebuchet MS"/>
                <a:cs typeface="Trebuchet MS"/>
              </a:rPr>
              <a:t>saç</a:t>
            </a:r>
            <a:r>
              <a:rPr dirty="0" sz="2000" spc="200">
                <a:solidFill>
                  <a:srgbClr val="FFE36D"/>
                </a:solidFill>
                <a:latin typeface="Trebuchet MS"/>
                <a:cs typeface="Trebuchet MS"/>
              </a:rPr>
              <a:t> </a:t>
            </a:r>
            <a:r>
              <a:rPr dirty="0" sz="2000" spc="-5">
                <a:solidFill>
                  <a:srgbClr val="FFE36D"/>
                </a:solidFill>
                <a:latin typeface="Trebuchet MS"/>
                <a:cs typeface="Trebuchet MS"/>
              </a:rPr>
              <a:t>çekme,</a:t>
            </a:r>
            <a:r>
              <a:rPr dirty="0" sz="2000" spc="200">
                <a:solidFill>
                  <a:srgbClr val="FFE36D"/>
                </a:solidFill>
                <a:latin typeface="Trebuchet MS"/>
                <a:cs typeface="Trebuchet MS"/>
              </a:rPr>
              <a:t> </a:t>
            </a:r>
            <a:r>
              <a:rPr dirty="0" sz="2000" spc="15">
                <a:solidFill>
                  <a:srgbClr val="FFE36D"/>
                </a:solidFill>
                <a:latin typeface="Trebuchet MS"/>
                <a:cs typeface="Trebuchet MS"/>
              </a:rPr>
              <a:t>tokat </a:t>
            </a:r>
            <a:r>
              <a:rPr dirty="0" sz="2000" spc="-585">
                <a:solidFill>
                  <a:srgbClr val="FFE36D"/>
                </a:solidFill>
                <a:latin typeface="Trebuchet MS"/>
                <a:cs typeface="Trebuchet MS"/>
              </a:rPr>
              <a:t> </a:t>
            </a:r>
            <a:r>
              <a:rPr dirty="0" sz="2000" spc="35">
                <a:solidFill>
                  <a:srgbClr val="FFE36D"/>
                </a:solidFill>
                <a:latin typeface="Trebuchet MS"/>
                <a:cs typeface="Trebuchet MS"/>
              </a:rPr>
              <a:t>atma</a:t>
            </a:r>
            <a:r>
              <a:rPr dirty="0" sz="2000" spc="-80">
                <a:solidFill>
                  <a:srgbClr val="FFE36D"/>
                </a:solidFill>
                <a:latin typeface="Trebuchet MS"/>
                <a:cs typeface="Trebuchet MS"/>
              </a:rPr>
              <a:t> </a:t>
            </a:r>
            <a:r>
              <a:rPr dirty="0" sz="2000" spc="50">
                <a:solidFill>
                  <a:srgbClr val="FFE36D"/>
                </a:solidFill>
                <a:latin typeface="Trebuchet MS"/>
                <a:cs typeface="Trebuchet MS"/>
              </a:rPr>
              <a:t>ve</a:t>
            </a:r>
            <a:r>
              <a:rPr dirty="0" sz="2000" spc="-75">
                <a:solidFill>
                  <a:srgbClr val="FFE36D"/>
                </a:solidFill>
                <a:latin typeface="Trebuchet MS"/>
                <a:cs typeface="Trebuchet MS"/>
              </a:rPr>
              <a:t> </a:t>
            </a:r>
            <a:r>
              <a:rPr dirty="0" sz="2000" spc="5">
                <a:solidFill>
                  <a:srgbClr val="FFE36D"/>
                </a:solidFill>
                <a:latin typeface="Trebuchet MS"/>
                <a:cs typeface="Trebuchet MS"/>
              </a:rPr>
              <a:t>benzeri</a:t>
            </a:r>
            <a:r>
              <a:rPr dirty="0" sz="2000" spc="-75">
                <a:solidFill>
                  <a:srgbClr val="FFE36D"/>
                </a:solidFill>
                <a:latin typeface="Trebuchet MS"/>
                <a:cs typeface="Trebuchet MS"/>
              </a:rPr>
              <a:t> </a:t>
            </a:r>
            <a:r>
              <a:rPr dirty="0" sz="2000" spc="-30">
                <a:solidFill>
                  <a:srgbClr val="FFE36D"/>
                </a:solidFill>
                <a:latin typeface="Trebuchet MS"/>
                <a:cs typeface="Trebuchet MS"/>
              </a:rPr>
              <a:t>eylemlerdir.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6250" y="4720393"/>
            <a:ext cx="16783050" cy="1143000"/>
          </a:xfrm>
          <a:prstGeom prst="rect">
            <a:avLst/>
          </a:prstGeom>
          <a:solidFill>
            <a:srgbClr val="FFE36D"/>
          </a:solidFill>
        </p:spPr>
        <p:txBody>
          <a:bodyPr wrap="square" lIns="0" tIns="212725" rIns="0" bIns="0" rtlCol="0" vert="horz">
            <a:spAutoFit/>
          </a:bodyPr>
          <a:lstStyle/>
          <a:p>
            <a:pPr marL="324485" marR="1219200">
              <a:lnSpc>
                <a:spcPct val="106300"/>
              </a:lnSpc>
              <a:spcBef>
                <a:spcPts val="1675"/>
              </a:spcBef>
              <a:tabLst>
                <a:tab pos="2478405" algn="l"/>
              </a:tabLst>
            </a:pPr>
            <a:r>
              <a:rPr dirty="0" sz="2000" spc="40">
                <a:latin typeface="Trebuchet MS"/>
                <a:cs typeface="Trebuchet MS"/>
              </a:rPr>
              <a:t>Ekonomik</a:t>
            </a:r>
            <a:r>
              <a:rPr dirty="0" sz="2000" spc="-70">
                <a:latin typeface="Trebuchet MS"/>
                <a:cs typeface="Trebuchet MS"/>
              </a:rPr>
              <a:t> </a:t>
            </a:r>
            <a:r>
              <a:rPr dirty="0" sz="2000" spc="5">
                <a:latin typeface="Trebuchet MS"/>
                <a:cs typeface="Trebuchet MS"/>
              </a:rPr>
              <a:t>Şiddet:	</a:t>
            </a:r>
            <a:r>
              <a:rPr dirty="0" sz="2000" spc="-25">
                <a:latin typeface="Trebuchet MS"/>
                <a:cs typeface="Trebuchet MS"/>
              </a:rPr>
              <a:t>Kişilerin</a:t>
            </a:r>
            <a:r>
              <a:rPr dirty="0" sz="2000" spc="-60">
                <a:latin typeface="Trebuchet MS"/>
                <a:cs typeface="Trebuchet MS"/>
              </a:rPr>
              <a:t> </a:t>
            </a:r>
            <a:r>
              <a:rPr dirty="0" sz="2000" spc="30">
                <a:latin typeface="Trebuchet MS"/>
                <a:cs typeface="Trebuchet MS"/>
              </a:rPr>
              <a:t>çalışma</a:t>
            </a:r>
            <a:r>
              <a:rPr dirty="0" sz="2000" spc="-60">
                <a:latin typeface="Trebuchet MS"/>
                <a:cs typeface="Trebuchet MS"/>
              </a:rPr>
              <a:t> </a:t>
            </a:r>
            <a:r>
              <a:rPr dirty="0" sz="2000" spc="50">
                <a:latin typeface="Trebuchet MS"/>
                <a:cs typeface="Trebuchet MS"/>
              </a:rPr>
              <a:t>ve</a:t>
            </a:r>
            <a:r>
              <a:rPr dirty="0" sz="2000" spc="-60">
                <a:latin typeface="Trebuchet MS"/>
                <a:cs typeface="Trebuchet MS"/>
              </a:rPr>
              <a:t> </a:t>
            </a:r>
            <a:r>
              <a:rPr dirty="0" sz="2000" spc="-35">
                <a:latin typeface="Trebuchet MS"/>
                <a:cs typeface="Trebuchet MS"/>
              </a:rPr>
              <a:t>gelir</a:t>
            </a:r>
            <a:r>
              <a:rPr dirty="0" sz="2000" spc="-60">
                <a:latin typeface="Trebuchet MS"/>
                <a:cs typeface="Trebuchet MS"/>
              </a:rPr>
              <a:t> </a:t>
            </a:r>
            <a:r>
              <a:rPr dirty="0" sz="2000" spc="45">
                <a:latin typeface="Trebuchet MS"/>
                <a:cs typeface="Trebuchet MS"/>
              </a:rPr>
              <a:t>sağlama</a:t>
            </a:r>
            <a:r>
              <a:rPr dirty="0" sz="2000" spc="-65">
                <a:latin typeface="Trebuchet MS"/>
                <a:cs typeface="Trebuchet MS"/>
              </a:rPr>
              <a:t> </a:t>
            </a:r>
            <a:r>
              <a:rPr dirty="0" sz="2000" spc="-20">
                <a:latin typeface="Trebuchet MS"/>
                <a:cs typeface="Trebuchet MS"/>
              </a:rPr>
              <a:t>özgürlüklerinin</a:t>
            </a:r>
            <a:r>
              <a:rPr dirty="0" sz="2000" spc="-60">
                <a:latin typeface="Trebuchet MS"/>
                <a:cs typeface="Trebuchet MS"/>
              </a:rPr>
              <a:t> </a:t>
            </a:r>
            <a:r>
              <a:rPr dirty="0" sz="2000" spc="10">
                <a:latin typeface="Trebuchet MS"/>
                <a:cs typeface="Trebuchet MS"/>
              </a:rPr>
              <a:t>elinden</a:t>
            </a:r>
            <a:r>
              <a:rPr dirty="0" sz="2000" spc="-60">
                <a:latin typeface="Trebuchet MS"/>
                <a:cs typeface="Trebuchet MS"/>
              </a:rPr>
              <a:t> </a:t>
            </a:r>
            <a:r>
              <a:rPr dirty="0" sz="2000" spc="-45">
                <a:latin typeface="Trebuchet MS"/>
                <a:cs typeface="Trebuchet MS"/>
              </a:rPr>
              <a:t>alınması,</a:t>
            </a:r>
            <a:r>
              <a:rPr dirty="0" sz="2000" spc="-60">
                <a:latin typeface="Trebuchet MS"/>
                <a:cs typeface="Trebuchet MS"/>
              </a:rPr>
              <a:t> </a:t>
            </a:r>
            <a:r>
              <a:rPr dirty="0" sz="2000">
                <a:latin typeface="Trebuchet MS"/>
                <a:cs typeface="Trebuchet MS"/>
              </a:rPr>
              <a:t>mal</a:t>
            </a:r>
            <a:r>
              <a:rPr dirty="0" sz="2000" spc="-60">
                <a:latin typeface="Trebuchet MS"/>
                <a:cs typeface="Trebuchet MS"/>
              </a:rPr>
              <a:t> </a:t>
            </a:r>
            <a:r>
              <a:rPr dirty="0" sz="2000" spc="-30">
                <a:latin typeface="Trebuchet MS"/>
                <a:cs typeface="Trebuchet MS"/>
              </a:rPr>
              <a:t>alıp</a:t>
            </a:r>
            <a:r>
              <a:rPr dirty="0" sz="2000" spc="-60">
                <a:latin typeface="Trebuchet MS"/>
                <a:cs typeface="Trebuchet MS"/>
              </a:rPr>
              <a:t> </a:t>
            </a:r>
            <a:r>
              <a:rPr dirty="0" sz="2000" spc="-5">
                <a:latin typeface="Trebuchet MS"/>
                <a:cs typeface="Trebuchet MS"/>
              </a:rPr>
              <a:t>satmalarının</a:t>
            </a:r>
            <a:r>
              <a:rPr dirty="0" sz="2000" spc="-60">
                <a:latin typeface="Trebuchet MS"/>
                <a:cs typeface="Trebuchet MS"/>
              </a:rPr>
              <a:t> </a:t>
            </a:r>
            <a:r>
              <a:rPr dirty="0" sz="2000" spc="-10">
                <a:latin typeface="Trebuchet MS"/>
                <a:cs typeface="Trebuchet MS"/>
              </a:rPr>
              <a:t>engellenmesi,</a:t>
            </a:r>
            <a:r>
              <a:rPr dirty="0" sz="2000" spc="-60">
                <a:latin typeface="Trebuchet MS"/>
                <a:cs typeface="Trebuchet MS"/>
              </a:rPr>
              <a:t> </a:t>
            </a:r>
            <a:r>
              <a:rPr dirty="0" sz="2000" spc="-35">
                <a:latin typeface="Trebuchet MS"/>
                <a:cs typeface="Trebuchet MS"/>
              </a:rPr>
              <a:t>gelirlerine</a:t>
            </a:r>
            <a:r>
              <a:rPr dirty="0" sz="2000" spc="-60">
                <a:latin typeface="Trebuchet MS"/>
                <a:cs typeface="Trebuchet MS"/>
              </a:rPr>
              <a:t> </a:t>
            </a:r>
            <a:r>
              <a:rPr dirty="0" sz="2000" spc="-55">
                <a:latin typeface="Trebuchet MS"/>
                <a:cs typeface="Trebuchet MS"/>
              </a:rPr>
              <a:t>el </a:t>
            </a:r>
            <a:r>
              <a:rPr dirty="0" sz="2000" spc="-590">
                <a:latin typeface="Trebuchet MS"/>
                <a:cs typeface="Trebuchet MS"/>
              </a:rPr>
              <a:t> </a:t>
            </a:r>
            <a:r>
              <a:rPr dirty="0" sz="2000" spc="-15">
                <a:latin typeface="Trebuchet MS"/>
                <a:cs typeface="Trebuchet MS"/>
              </a:rPr>
              <a:t>konulması,</a:t>
            </a:r>
            <a:r>
              <a:rPr dirty="0" sz="2000" spc="-80">
                <a:latin typeface="Trebuchet MS"/>
                <a:cs typeface="Trebuchet MS"/>
              </a:rPr>
              <a:t> </a:t>
            </a:r>
            <a:r>
              <a:rPr dirty="0" sz="2000" spc="40">
                <a:latin typeface="Trebuchet MS"/>
                <a:cs typeface="Trebuchet MS"/>
              </a:rPr>
              <a:t>çalışmaya</a:t>
            </a:r>
            <a:r>
              <a:rPr dirty="0" sz="2000" spc="-75">
                <a:latin typeface="Trebuchet MS"/>
                <a:cs typeface="Trebuchet MS"/>
              </a:rPr>
              <a:t> </a:t>
            </a:r>
            <a:r>
              <a:rPr dirty="0" sz="2000" spc="10">
                <a:latin typeface="Trebuchet MS"/>
                <a:cs typeface="Trebuchet MS"/>
              </a:rPr>
              <a:t>zorlanması</a:t>
            </a:r>
            <a:r>
              <a:rPr dirty="0" sz="2000" spc="-75">
                <a:latin typeface="Trebuchet MS"/>
                <a:cs typeface="Trebuchet MS"/>
              </a:rPr>
              <a:t> </a:t>
            </a:r>
            <a:r>
              <a:rPr dirty="0" sz="2000" spc="10">
                <a:latin typeface="Trebuchet MS"/>
                <a:cs typeface="Trebuchet MS"/>
              </a:rPr>
              <a:t>gibi</a:t>
            </a:r>
            <a:r>
              <a:rPr dirty="0" sz="2000" spc="-75">
                <a:latin typeface="Trebuchet MS"/>
                <a:cs typeface="Trebuchet MS"/>
              </a:rPr>
              <a:t> </a:t>
            </a:r>
            <a:r>
              <a:rPr dirty="0" sz="2000" spc="-30">
                <a:latin typeface="Trebuchet MS"/>
                <a:cs typeface="Trebuchet MS"/>
              </a:rPr>
              <a:t>eylemlerdir.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01021" y="6148303"/>
            <a:ext cx="16441419" cy="9969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R="5080">
              <a:lnSpc>
                <a:spcPct val="106300"/>
              </a:lnSpc>
              <a:spcBef>
                <a:spcPts val="95"/>
              </a:spcBef>
            </a:pPr>
            <a:r>
              <a:rPr dirty="0" sz="2000" spc="-20">
                <a:solidFill>
                  <a:srgbClr val="FFE36D"/>
                </a:solidFill>
                <a:latin typeface="Trebuchet MS"/>
                <a:cs typeface="Trebuchet MS"/>
              </a:rPr>
              <a:t>Psikolojik</a:t>
            </a:r>
            <a:r>
              <a:rPr dirty="0" sz="2000" spc="-15">
                <a:solidFill>
                  <a:srgbClr val="FFE36D"/>
                </a:solidFill>
                <a:latin typeface="Trebuchet MS"/>
                <a:cs typeface="Trebuchet MS"/>
              </a:rPr>
              <a:t> </a:t>
            </a:r>
            <a:r>
              <a:rPr dirty="0" sz="2000" spc="5">
                <a:solidFill>
                  <a:srgbClr val="FFE36D"/>
                </a:solidFill>
                <a:latin typeface="Trebuchet MS"/>
                <a:cs typeface="Trebuchet MS"/>
              </a:rPr>
              <a:t>Şiddet:</a:t>
            </a:r>
            <a:r>
              <a:rPr dirty="0" sz="2000" spc="10">
                <a:solidFill>
                  <a:srgbClr val="FFE36D"/>
                </a:solidFill>
                <a:latin typeface="Trebuchet MS"/>
                <a:cs typeface="Trebuchet MS"/>
              </a:rPr>
              <a:t> </a:t>
            </a:r>
            <a:r>
              <a:rPr dirty="0" sz="2000" spc="-20">
                <a:solidFill>
                  <a:srgbClr val="FFE36D"/>
                </a:solidFill>
                <a:latin typeface="Trebuchet MS"/>
                <a:cs typeface="Trebuchet MS"/>
              </a:rPr>
              <a:t>Fiziksel</a:t>
            </a:r>
            <a:r>
              <a:rPr dirty="0" sz="2000" spc="-15">
                <a:solidFill>
                  <a:srgbClr val="FFE36D"/>
                </a:solidFill>
                <a:latin typeface="Trebuchet MS"/>
                <a:cs typeface="Trebuchet MS"/>
              </a:rPr>
              <a:t> </a:t>
            </a:r>
            <a:r>
              <a:rPr dirty="0" sz="2000" spc="-5">
                <a:solidFill>
                  <a:srgbClr val="FFE36D"/>
                </a:solidFill>
                <a:latin typeface="Trebuchet MS"/>
                <a:cs typeface="Trebuchet MS"/>
              </a:rPr>
              <a:t>bir</a:t>
            </a:r>
            <a:r>
              <a:rPr dirty="0" sz="2000">
                <a:solidFill>
                  <a:srgbClr val="FFE36D"/>
                </a:solidFill>
                <a:latin typeface="Trebuchet MS"/>
                <a:cs typeface="Trebuchet MS"/>
              </a:rPr>
              <a:t> </a:t>
            </a:r>
            <a:r>
              <a:rPr dirty="0" sz="2000" spc="35">
                <a:solidFill>
                  <a:srgbClr val="FFE36D"/>
                </a:solidFill>
                <a:latin typeface="Trebuchet MS"/>
                <a:cs typeface="Trebuchet MS"/>
              </a:rPr>
              <a:t>eylem</a:t>
            </a:r>
            <a:r>
              <a:rPr dirty="0" sz="2000" spc="40">
                <a:solidFill>
                  <a:srgbClr val="FFE36D"/>
                </a:solidFill>
                <a:latin typeface="Trebuchet MS"/>
                <a:cs typeface="Trebuchet MS"/>
              </a:rPr>
              <a:t> </a:t>
            </a:r>
            <a:r>
              <a:rPr dirty="0" sz="2000" spc="15">
                <a:solidFill>
                  <a:srgbClr val="FFE36D"/>
                </a:solidFill>
                <a:latin typeface="Trebuchet MS"/>
                <a:cs typeface="Trebuchet MS"/>
              </a:rPr>
              <a:t>uygulamaksızın</a:t>
            </a:r>
            <a:r>
              <a:rPr dirty="0" sz="2000" spc="20">
                <a:solidFill>
                  <a:srgbClr val="FFE36D"/>
                </a:solidFill>
                <a:latin typeface="Trebuchet MS"/>
                <a:cs typeface="Trebuchet MS"/>
              </a:rPr>
              <a:t> </a:t>
            </a:r>
            <a:r>
              <a:rPr dirty="0" sz="2000" spc="-5">
                <a:solidFill>
                  <a:srgbClr val="FFE36D"/>
                </a:solidFill>
                <a:latin typeface="Trebuchet MS"/>
                <a:cs typeface="Trebuchet MS"/>
              </a:rPr>
              <a:t>kişinin</a:t>
            </a:r>
            <a:r>
              <a:rPr dirty="0" sz="2000">
                <a:solidFill>
                  <a:srgbClr val="FFE36D"/>
                </a:solidFill>
                <a:latin typeface="Trebuchet MS"/>
                <a:cs typeface="Trebuchet MS"/>
              </a:rPr>
              <a:t> </a:t>
            </a:r>
            <a:r>
              <a:rPr dirty="0" sz="2000" spc="10">
                <a:solidFill>
                  <a:srgbClr val="FFE36D"/>
                </a:solidFill>
                <a:latin typeface="Trebuchet MS"/>
                <a:cs typeface="Trebuchet MS"/>
              </a:rPr>
              <a:t>ruh</a:t>
            </a:r>
            <a:r>
              <a:rPr dirty="0" sz="2000" spc="15">
                <a:solidFill>
                  <a:srgbClr val="FFE36D"/>
                </a:solidFill>
                <a:latin typeface="Trebuchet MS"/>
                <a:cs typeface="Trebuchet MS"/>
              </a:rPr>
              <a:t> </a:t>
            </a:r>
            <a:r>
              <a:rPr dirty="0" sz="2000" spc="-15">
                <a:solidFill>
                  <a:srgbClr val="FFE36D"/>
                </a:solidFill>
                <a:latin typeface="Trebuchet MS"/>
                <a:cs typeface="Trebuchet MS"/>
              </a:rPr>
              <a:t>sağlığını</a:t>
            </a:r>
            <a:r>
              <a:rPr dirty="0" sz="2000" spc="-10">
                <a:solidFill>
                  <a:srgbClr val="FFE36D"/>
                </a:solidFill>
                <a:latin typeface="Trebuchet MS"/>
                <a:cs typeface="Trebuchet MS"/>
              </a:rPr>
              <a:t> </a:t>
            </a:r>
            <a:r>
              <a:rPr dirty="0" sz="2000" spc="70">
                <a:solidFill>
                  <a:srgbClr val="FFE36D"/>
                </a:solidFill>
                <a:latin typeface="Trebuchet MS"/>
                <a:cs typeface="Trebuchet MS"/>
              </a:rPr>
              <a:t>bozucu</a:t>
            </a:r>
            <a:r>
              <a:rPr dirty="0" sz="2000" spc="75">
                <a:solidFill>
                  <a:srgbClr val="FFE36D"/>
                </a:solidFill>
                <a:latin typeface="Trebuchet MS"/>
                <a:cs typeface="Trebuchet MS"/>
              </a:rPr>
              <a:t> </a:t>
            </a:r>
            <a:r>
              <a:rPr dirty="0" sz="2000" spc="20">
                <a:solidFill>
                  <a:srgbClr val="FFE36D"/>
                </a:solidFill>
                <a:latin typeface="Trebuchet MS"/>
                <a:cs typeface="Trebuchet MS"/>
              </a:rPr>
              <a:t>davranışlarda</a:t>
            </a:r>
            <a:r>
              <a:rPr dirty="0" sz="2000" spc="25">
                <a:solidFill>
                  <a:srgbClr val="FFE36D"/>
                </a:solidFill>
                <a:latin typeface="Trebuchet MS"/>
                <a:cs typeface="Trebuchet MS"/>
              </a:rPr>
              <a:t> </a:t>
            </a:r>
            <a:r>
              <a:rPr dirty="0" sz="2000" spc="40">
                <a:solidFill>
                  <a:srgbClr val="FFE36D"/>
                </a:solidFill>
                <a:latin typeface="Trebuchet MS"/>
                <a:cs typeface="Trebuchet MS"/>
              </a:rPr>
              <a:t>bulunma</a:t>
            </a:r>
            <a:r>
              <a:rPr dirty="0" sz="2000" spc="45">
                <a:solidFill>
                  <a:srgbClr val="FFE36D"/>
                </a:solidFill>
                <a:latin typeface="Trebuchet MS"/>
                <a:cs typeface="Trebuchet MS"/>
              </a:rPr>
              <a:t> </a:t>
            </a:r>
            <a:r>
              <a:rPr dirty="0" sz="2000" spc="-10">
                <a:solidFill>
                  <a:srgbClr val="FFE36D"/>
                </a:solidFill>
                <a:latin typeface="Trebuchet MS"/>
                <a:cs typeface="Trebuchet MS"/>
              </a:rPr>
              <a:t>psikolojik</a:t>
            </a:r>
            <a:r>
              <a:rPr dirty="0" sz="2000" spc="-5">
                <a:solidFill>
                  <a:srgbClr val="FFE36D"/>
                </a:solidFill>
                <a:latin typeface="Trebuchet MS"/>
                <a:cs typeface="Trebuchet MS"/>
              </a:rPr>
              <a:t> </a:t>
            </a:r>
            <a:r>
              <a:rPr dirty="0" sz="2000" spc="60">
                <a:solidFill>
                  <a:srgbClr val="FFE36D"/>
                </a:solidFill>
                <a:latin typeface="Trebuchet MS"/>
                <a:cs typeface="Trebuchet MS"/>
              </a:rPr>
              <a:t>şiddet</a:t>
            </a:r>
            <a:r>
              <a:rPr dirty="0" sz="2000" spc="65">
                <a:solidFill>
                  <a:srgbClr val="FFE36D"/>
                </a:solidFill>
                <a:latin typeface="Trebuchet MS"/>
                <a:cs typeface="Trebuchet MS"/>
              </a:rPr>
              <a:t> </a:t>
            </a:r>
            <a:r>
              <a:rPr dirty="0" sz="2000" spc="-10">
                <a:solidFill>
                  <a:srgbClr val="FFE36D"/>
                </a:solidFill>
                <a:latin typeface="Trebuchet MS"/>
                <a:cs typeface="Trebuchet MS"/>
              </a:rPr>
              <a:t>olarak </a:t>
            </a:r>
            <a:r>
              <a:rPr dirty="0" sz="2000" spc="-5">
                <a:solidFill>
                  <a:srgbClr val="FFE36D"/>
                </a:solidFill>
                <a:latin typeface="Trebuchet MS"/>
                <a:cs typeface="Trebuchet MS"/>
              </a:rPr>
              <a:t> </a:t>
            </a:r>
            <a:r>
              <a:rPr dirty="0" sz="2000" spc="-30">
                <a:solidFill>
                  <a:srgbClr val="FFE36D"/>
                </a:solidFill>
                <a:latin typeface="Trebuchet MS"/>
                <a:cs typeface="Trebuchet MS"/>
              </a:rPr>
              <a:t>adlandırılmaktadır. Bağırma, </a:t>
            </a:r>
            <a:r>
              <a:rPr dirty="0" sz="2000" spc="-50">
                <a:solidFill>
                  <a:srgbClr val="FFE36D"/>
                </a:solidFill>
                <a:latin typeface="Trebuchet MS"/>
                <a:cs typeface="Trebuchet MS"/>
              </a:rPr>
              <a:t>azarlama, </a:t>
            </a:r>
            <a:r>
              <a:rPr dirty="0" sz="2000" spc="60">
                <a:solidFill>
                  <a:srgbClr val="FFE36D"/>
                </a:solidFill>
                <a:latin typeface="Trebuchet MS"/>
                <a:cs typeface="Trebuchet MS"/>
              </a:rPr>
              <a:t>sözünü </a:t>
            </a:r>
            <a:r>
              <a:rPr dirty="0" sz="2000">
                <a:solidFill>
                  <a:srgbClr val="FFE36D"/>
                </a:solidFill>
                <a:latin typeface="Trebuchet MS"/>
                <a:cs typeface="Trebuchet MS"/>
              </a:rPr>
              <a:t>kesme, </a:t>
            </a:r>
            <a:r>
              <a:rPr dirty="0" sz="2000" spc="5">
                <a:solidFill>
                  <a:srgbClr val="FFE36D"/>
                </a:solidFill>
                <a:latin typeface="Trebuchet MS"/>
                <a:cs typeface="Trebuchet MS"/>
              </a:rPr>
              <a:t>alay </a:t>
            </a:r>
            <a:r>
              <a:rPr dirty="0" sz="2000" spc="-40">
                <a:solidFill>
                  <a:srgbClr val="FFE36D"/>
                </a:solidFill>
                <a:latin typeface="Trebuchet MS"/>
                <a:cs typeface="Trebuchet MS"/>
              </a:rPr>
              <a:t>etme, </a:t>
            </a:r>
            <a:r>
              <a:rPr dirty="0" sz="2000" spc="5">
                <a:solidFill>
                  <a:srgbClr val="FFE36D"/>
                </a:solidFill>
                <a:latin typeface="Trebuchet MS"/>
                <a:cs typeface="Trebuchet MS"/>
              </a:rPr>
              <a:t>lakap </a:t>
            </a:r>
            <a:r>
              <a:rPr dirty="0" sz="2000" spc="-40">
                <a:solidFill>
                  <a:srgbClr val="FFE36D"/>
                </a:solidFill>
                <a:latin typeface="Trebuchet MS"/>
                <a:cs typeface="Trebuchet MS"/>
              </a:rPr>
              <a:t>takma, </a:t>
            </a:r>
            <a:r>
              <a:rPr dirty="0" sz="2000" spc="25">
                <a:solidFill>
                  <a:srgbClr val="FFE36D"/>
                </a:solidFill>
                <a:latin typeface="Trebuchet MS"/>
                <a:cs typeface="Trebuchet MS"/>
              </a:rPr>
              <a:t>gururunu </a:t>
            </a:r>
            <a:r>
              <a:rPr dirty="0" sz="2000" spc="20">
                <a:solidFill>
                  <a:srgbClr val="FFE36D"/>
                </a:solidFill>
                <a:latin typeface="Trebuchet MS"/>
                <a:cs typeface="Trebuchet MS"/>
              </a:rPr>
              <a:t>incitecek </a:t>
            </a:r>
            <a:r>
              <a:rPr dirty="0" sz="2000" spc="25">
                <a:solidFill>
                  <a:srgbClr val="FFE36D"/>
                </a:solidFill>
                <a:latin typeface="Trebuchet MS"/>
                <a:cs typeface="Trebuchet MS"/>
              </a:rPr>
              <a:t>sözlü </a:t>
            </a:r>
            <a:r>
              <a:rPr dirty="0" sz="2000" spc="20">
                <a:solidFill>
                  <a:srgbClr val="FFE36D"/>
                </a:solidFill>
                <a:latin typeface="Trebuchet MS"/>
                <a:cs typeface="Trebuchet MS"/>
              </a:rPr>
              <a:t>davranışlarda </a:t>
            </a:r>
            <a:r>
              <a:rPr dirty="0" sz="2000" spc="40">
                <a:solidFill>
                  <a:srgbClr val="FFE36D"/>
                </a:solidFill>
                <a:latin typeface="Trebuchet MS"/>
                <a:cs typeface="Trebuchet MS"/>
              </a:rPr>
              <a:t>bulunma </a:t>
            </a:r>
            <a:r>
              <a:rPr dirty="0" sz="2000" spc="50">
                <a:solidFill>
                  <a:srgbClr val="FFE36D"/>
                </a:solidFill>
                <a:latin typeface="Trebuchet MS"/>
                <a:cs typeface="Trebuchet MS"/>
              </a:rPr>
              <a:t>ve </a:t>
            </a:r>
            <a:r>
              <a:rPr dirty="0" sz="2000" spc="5">
                <a:solidFill>
                  <a:srgbClr val="FFE36D"/>
                </a:solidFill>
                <a:latin typeface="Trebuchet MS"/>
                <a:cs typeface="Trebuchet MS"/>
              </a:rPr>
              <a:t>benzeri </a:t>
            </a:r>
            <a:r>
              <a:rPr dirty="0" sz="2000" spc="10">
                <a:solidFill>
                  <a:srgbClr val="FFE36D"/>
                </a:solidFill>
                <a:latin typeface="Trebuchet MS"/>
                <a:cs typeface="Trebuchet MS"/>
              </a:rPr>
              <a:t> </a:t>
            </a:r>
            <a:r>
              <a:rPr dirty="0" sz="2000" spc="-35">
                <a:solidFill>
                  <a:srgbClr val="FFE36D"/>
                </a:solidFill>
                <a:latin typeface="Trebuchet MS"/>
                <a:cs typeface="Trebuchet MS"/>
              </a:rPr>
              <a:t>hareketlerdir.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76250" y="7509774"/>
            <a:ext cx="16783050" cy="1143000"/>
          </a:xfrm>
          <a:prstGeom prst="rect">
            <a:avLst/>
          </a:prstGeom>
          <a:solidFill>
            <a:srgbClr val="FFE36D"/>
          </a:solidFill>
        </p:spPr>
        <p:txBody>
          <a:bodyPr wrap="square" lIns="0" tIns="177800" rIns="0" bIns="0" rtlCol="0" vert="horz">
            <a:spAutoFit/>
          </a:bodyPr>
          <a:lstStyle/>
          <a:p>
            <a:pPr marL="324485" marR="795655">
              <a:lnSpc>
                <a:spcPct val="106300"/>
              </a:lnSpc>
              <a:spcBef>
                <a:spcPts val="1400"/>
              </a:spcBef>
            </a:pPr>
            <a:r>
              <a:rPr dirty="0" sz="2000" spc="40">
                <a:latin typeface="Trebuchet MS"/>
                <a:cs typeface="Trebuchet MS"/>
              </a:rPr>
              <a:t>Cinsel</a:t>
            </a:r>
            <a:r>
              <a:rPr dirty="0" sz="2000" spc="-65">
                <a:latin typeface="Trebuchet MS"/>
                <a:cs typeface="Trebuchet MS"/>
              </a:rPr>
              <a:t> </a:t>
            </a:r>
            <a:r>
              <a:rPr dirty="0" sz="2000" spc="5">
                <a:latin typeface="Trebuchet MS"/>
                <a:cs typeface="Trebuchet MS"/>
              </a:rPr>
              <a:t>Şiddet:</a:t>
            </a:r>
            <a:r>
              <a:rPr dirty="0" sz="2000" spc="-60">
                <a:latin typeface="Trebuchet MS"/>
                <a:cs typeface="Trebuchet MS"/>
              </a:rPr>
              <a:t> </a:t>
            </a:r>
            <a:r>
              <a:rPr dirty="0" sz="2000">
                <a:latin typeface="Trebuchet MS"/>
                <a:cs typeface="Trebuchet MS"/>
              </a:rPr>
              <a:t>Kadının</a:t>
            </a:r>
            <a:r>
              <a:rPr dirty="0" sz="2000" spc="-60">
                <a:latin typeface="Trebuchet MS"/>
                <a:cs typeface="Trebuchet MS"/>
              </a:rPr>
              <a:t> </a:t>
            </a:r>
            <a:r>
              <a:rPr dirty="0" sz="2000" spc="-30">
                <a:latin typeface="Trebuchet MS"/>
                <a:cs typeface="Trebuchet MS"/>
              </a:rPr>
              <a:t>rızası</a:t>
            </a:r>
            <a:r>
              <a:rPr dirty="0" sz="2000" spc="-65">
                <a:latin typeface="Trebuchet MS"/>
                <a:cs typeface="Trebuchet MS"/>
              </a:rPr>
              <a:t> </a:t>
            </a:r>
            <a:r>
              <a:rPr dirty="0" sz="2000" spc="45">
                <a:latin typeface="Trebuchet MS"/>
                <a:cs typeface="Trebuchet MS"/>
              </a:rPr>
              <a:t>olmadan</a:t>
            </a:r>
            <a:r>
              <a:rPr dirty="0" sz="2000" spc="-60">
                <a:latin typeface="Trebuchet MS"/>
                <a:cs typeface="Trebuchet MS"/>
              </a:rPr>
              <a:t> </a:t>
            </a:r>
            <a:r>
              <a:rPr dirty="0" sz="2000" spc="75">
                <a:latin typeface="Trebuchet MS"/>
                <a:cs typeface="Trebuchet MS"/>
              </a:rPr>
              <a:t>ya</a:t>
            </a:r>
            <a:r>
              <a:rPr dirty="0" sz="2000" spc="-60">
                <a:latin typeface="Trebuchet MS"/>
                <a:cs typeface="Trebuchet MS"/>
              </a:rPr>
              <a:t> </a:t>
            </a:r>
            <a:r>
              <a:rPr dirty="0" sz="2000" spc="80">
                <a:latin typeface="Trebuchet MS"/>
                <a:cs typeface="Trebuchet MS"/>
              </a:rPr>
              <a:t>da</a:t>
            </a:r>
            <a:r>
              <a:rPr dirty="0" sz="2000" spc="-60">
                <a:latin typeface="Trebuchet MS"/>
                <a:cs typeface="Trebuchet MS"/>
              </a:rPr>
              <a:t> </a:t>
            </a:r>
            <a:r>
              <a:rPr dirty="0" sz="2000" spc="-30">
                <a:latin typeface="Trebuchet MS"/>
                <a:cs typeface="Trebuchet MS"/>
              </a:rPr>
              <a:t>rızasını</a:t>
            </a:r>
            <a:r>
              <a:rPr dirty="0" sz="2000" spc="-65">
                <a:latin typeface="Trebuchet MS"/>
                <a:cs typeface="Trebuchet MS"/>
              </a:rPr>
              <a:t> </a:t>
            </a:r>
            <a:r>
              <a:rPr dirty="0" sz="2000" spc="40">
                <a:latin typeface="Trebuchet MS"/>
                <a:cs typeface="Trebuchet MS"/>
              </a:rPr>
              <a:t>baskı</a:t>
            </a:r>
            <a:r>
              <a:rPr dirty="0" sz="2000" spc="-60">
                <a:latin typeface="Trebuchet MS"/>
                <a:cs typeface="Trebuchet MS"/>
              </a:rPr>
              <a:t> </a:t>
            </a:r>
            <a:r>
              <a:rPr dirty="0" sz="2000" spc="95">
                <a:latin typeface="Trebuchet MS"/>
                <a:cs typeface="Trebuchet MS"/>
              </a:rPr>
              <a:t>sonucu</a:t>
            </a:r>
            <a:r>
              <a:rPr dirty="0" sz="2000" spc="-60">
                <a:latin typeface="Trebuchet MS"/>
                <a:cs typeface="Trebuchet MS"/>
              </a:rPr>
              <a:t> </a:t>
            </a:r>
            <a:r>
              <a:rPr dirty="0" sz="2000" spc="15">
                <a:latin typeface="Trebuchet MS"/>
                <a:cs typeface="Trebuchet MS"/>
              </a:rPr>
              <a:t>elde</a:t>
            </a:r>
            <a:r>
              <a:rPr dirty="0" sz="2000" spc="-60">
                <a:latin typeface="Trebuchet MS"/>
                <a:cs typeface="Trebuchet MS"/>
              </a:rPr>
              <a:t> </a:t>
            </a:r>
            <a:r>
              <a:rPr dirty="0" sz="2000" spc="30">
                <a:latin typeface="Trebuchet MS"/>
                <a:cs typeface="Trebuchet MS"/>
              </a:rPr>
              <a:t>ederek</a:t>
            </a:r>
            <a:r>
              <a:rPr dirty="0" sz="2000" spc="-65">
                <a:latin typeface="Trebuchet MS"/>
                <a:cs typeface="Trebuchet MS"/>
              </a:rPr>
              <a:t> </a:t>
            </a:r>
            <a:r>
              <a:rPr dirty="0" sz="2000" spc="25">
                <a:latin typeface="Trebuchet MS"/>
                <a:cs typeface="Trebuchet MS"/>
              </a:rPr>
              <a:t>cinsel</a:t>
            </a:r>
            <a:r>
              <a:rPr dirty="0" sz="2000" spc="-60">
                <a:latin typeface="Trebuchet MS"/>
                <a:cs typeface="Trebuchet MS"/>
              </a:rPr>
              <a:t> </a:t>
            </a:r>
            <a:r>
              <a:rPr dirty="0" sz="2000" spc="-15">
                <a:latin typeface="Trebuchet MS"/>
                <a:cs typeface="Trebuchet MS"/>
              </a:rPr>
              <a:t>ilişkiye</a:t>
            </a:r>
            <a:r>
              <a:rPr dirty="0" sz="2000" spc="-60">
                <a:latin typeface="Trebuchet MS"/>
                <a:cs typeface="Trebuchet MS"/>
              </a:rPr>
              <a:t> </a:t>
            </a:r>
            <a:r>
              <a:rPr dirty="0" sz="2000" spc="10">
                <a:latin typeface="Trebuchet MS"/>
                <a:cs typeface="Trebuchet MS"/>
              </a:rPr>
              <a:t>zorlanması</a:t>
            </a:r>
            <a:r>
              <a:rPr dirty="0" sz="2000" spc="-60">
                <a:latin typeface="Trebuchet MS"/>
                <a:cs typeface="Trebuchet MS"/>
              </a:rPr>
              <a:t> </a:t>
            </a:r>
            <a:r>
              <a:rPr dirty="0" sz="2000" spc="-70">
                <a:latin typeface="Trebuchet MS"/>
                <a:cs typeface="Trebuchet MS"/>
              </a:rPr>
              <a:t>halidir.</a:t>
            </a:r>
            <a:r>
              <a:rPr dirty="0" sz="2000" spc="-65">
                <a:latin typeface="Trebuchet MS"/>
                <a:cs typeface="Trebuchet MS"/>
              </a:rPr>
              <a:t> </a:t>
            </a:r>
            <a:r>
              <a:rPr dirty="0" sz="2000" spc="-25">
                <a:latin typeface="Trebuchet MS"/>
                <a:cs typeface="Trebuchet MS"/>
              </a:rPr>
              <a:t>Genellikle</a:t>
            </a:r>
            <a:r>
              <a:rPr dirty="0" sz="2000" spc="-60">
                <a:latin typeface="Trebuchet MS"/>
                <a:cs typeface="Trebuchet MS"/>
              </a:rPr>
              <a:t> </a:t>
            </a:r>
            <a:r>
              <a:rPr dirty="0" sz="2000" spc="-35">
                <a:latin typeface="Trebuchet MS"/>
                <a:cs typeface="Trebuchet MS"/>
              </a:rPr>
              <a:t>fiziksel</a:t>
            </a:r>
            <a:r>
              <a:rPr dirty="0" sz="2000" spc="-60">
                <a:latin typeface="Trebuchet MS"/>
                <a:cs typeface="Trebuchet MS"/>
              </a:rPr>
              <a:t> </a:t>
            </a:r>
            <a:r>
              <a:rPr dirty="0" sz="2000" spc="30">
                <a:latin typeface="Trebuchet MS"/>
                <a:cs typeface="Trebuchet MS"/>
              </a:rPr>
              <a:t>şiddetle </a:t>
            </a:r>
            <a:r>
              <a:rPr dirty="0" sz="2000" spc="-590">
                <a:latin typeface="Trebuchet MS"/>
                <a:cs typeface="Trebuchet MS"/>
              </a:rPr>
              <a:t> </a:t>
            </a:r>
            <a:r>
              <a:rPr dirty="0" sz="2000" spc="35">
                <a:latin typeface="Trebuchet MS"/>
                <a:cs typeface="Trebuchet MS"/>
              </a:rPr>
              <a:t>beraber</a:t>
            </a:r>
            <a:r>
              <a:rPr dirty="0" sz="2000" spc="-80">
                <a:latin typeface="Trebuchet MS"/>
                <a:cs typeface="Trebuchet MS"/>
              </a:rPr>
              <a:t> </a:t>
            </a:r>
            <a:r>
              <a:rPr dirty="0" sz="2000" spc="-40">
                <a:latin typeface="Trebuchet MS"/>
                <a:cs typeface="Trebuchet MS"/>
              </a:rPr>
              <a:t>görülür.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99257" y="663471"/>
            <a:ext cx="370649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195">
                <a:latin typeface="Trebuchet MS"/>
                <a:cs typeface="Trebuchet MS"/>
              </a:rPr>
              <a:t>ANKET</a:t>
            </a:r>
            <a:r>
              <a:rPr dirty="0" sz="3600" spc="-175">
                <a:latin typeface="Trebuchet MS"/>
                <a:cs typeface="Trebuchet MS"/>
              </a:rPr>
              <a:t> </a:t>
            </a:r>
            <a:r>
              <a:rPr dirty="0" sz="3600" spc="140">
                <a:latin typeface="Trebuchet MS"/>
                <a:cs typeface="Trebuchet MS"/>
              </a:rPr>
              <a:t>VERİLERİ</a:t>
            </a:r>
            <a:endParaRPr sz="3600">
              <a:latin typeface="Trebuchet MS"/>
              <a:cs typeface="Trebuchet MS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6250" y="1992656"/>
            <a:ext cx="17440274" cy="709612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99257" y="663466"/>
            <a:ext cx="370649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195">
                <a:latin typeface="Trebuchet MS"/>
                <a:cs typeface="Trebuchet MS"/>
              </a:rPr>
              <a:t>ANKET</a:t>
            </a:r>
            <a:r>
              <a:rPr dirty="0" sz="3600" spc="-175">
                <a:latin typeface="Trebuchet MS"/>
                <a:cs typeface="Trebuchet MS"/>
              </a:rPr>
              <a:t> </a:t>
            </a:r>
            <a:r>
              <a:rPr dirty="0" sz="3600" spc="140">
                <a:latin typeface="Trebuchet MS"/>
                <a:cs typeface="Trebuchet MS"/>
              </a:rPr>
              <a:t>VERİLERİ</a:t>
            </a:r>
            <a:endParaRPr sz="3600">
              <a:latin typeface="Trebuchet MS"/>
              <a:cs typeface="Trebuchet MS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6250" y="1992653"/>
            <a:ext cx="17440274" cy="709612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99257" y="663466"/>
            <a:ext cx="370649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195">
                <a:latin typeface="Trebuchet MS"/>
                <a:cs typeface="Trebuchet MS"/>
              </a:rPr>
              <a:t>ANKET</a:t>
            </a:r>
            <a:r>
              <a:rPr dirty="0" sz="3600" spc="-175">
                <a:latin typeface="Trebuchet MS"/>
                <a:cs typeface="Trebuchet MS"/>
              </a:rPr>
              <a:t> </a:t>
            </a:r>
            <a:r>
              <a:rPr dirty="0" sz="3600" spc="140">
                <a:latin typeface="Trebuchet MS"/>
                <a:cs typeface="Trebuchet MS"/>
              </a:rPr>
              <a:t>VERİLERİ</a:t>
            </a:r>
            <a:endParaRPr sz="3600">
              <a:latin typeface="Trebuchet MS"/>
              <a:cs typeface="Trebuchet MS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6250" y="1992653"/>
            <a:ext cx="17440274" cy="709612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99257" y="663468"/>
            <a:ext cx="370649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195">
                <a:latin typeface="Trebuchet MS"/>
                <a:cs typeface="Trebuchet MS"/>
              </a:rPr>
              <a:t>ANKET</a:t>
            </a:r>
            <a:r>
              <a:rPr dirty="0" sz="3600" spc="-175">
                <a:latin typeface="Trebuchet MS"/>
                <a:cs typeface="Trebuchet MS"/>
              </a:rPr>
              <a:t> </a:t>
            </a:r>
            <a:r>
              <a:rPr dirty="0" sz="3600" spc="140">
                <a:latin typeface="Trebuchet MS"/>
                <a:cs typeface="Trebuchet MS"/>
              </a:rPr>
              <a:t>VERİLERİ</a:t>
            </a:r>
            <a:endParaRPr sz="3600">
              <a:latin typeface="Trebuchet MS"/>
              <a:cs typeface="Trebuchet MS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6250" y="1992653"/>
            <a:ext cx="17440274" cy="709612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99257" y="663464"/>
            <a:ext cx="370649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195">
                <a:latin typeface="Trebuchet MS"/>
                <a:cs typeface="Trebuchet MS"/>
              </a:rPr>
              <a:t>ANKET</a:t>
            </a:r>
            <a:r>
              <a:rPr dirty="0" sz="3600" spc="-175">
                <a:latin typeface="Trebuchet MS"/>
                <a:cs typeface="Trebuchet MS"/>
              </a:rPr>
              <a:t> </a:t>
            </a:r>
            <a:r>
              <a:rPr dirty="0" sz="3600" spc="140">
                <a:latin typeface="Trebuchet MS"/>
                <a:cs typeface="Trebuchet MS"/>
              </a:rPr>
              <a:t>VERİLERİ</a:t>
            </a:r>
            <a:endParaRPr sz="3600">
              <a:latin typeface="Trebuchet MS"/>
              <a:cs typeface="Trebuchet MS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6250" y="1992653"/>
            <a:ext cx="17440274" cy="709612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BİLECİK RAM</dc:creator>
  <cp:keywords>DAFMphkITuM,BAEaTmOE268</cp:keywords>
  <dc:title>KADINA YÖNELİK ŞİDDET ALGISI ANKETİ DEĞERLENDİRME RAPORU</dc:title>
  <dcterms:created xsi:type="dcterms:W3CDTF">2022-09-19T08:16:52Z</dcterms:created>
  <dcterms:modified xsi:type="dcterms:W3CDTF">2022-09-19T08:16:52Z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2022-09-19T00:00:00Z</vt:filetime>
  </property>
  <property fmtid="{D5CDD505-2E9C-101B-9397-08002B2CF9AE}" pid="3" name="Creator">
    <vt:lpwstr>Canva</vt:lpwstr>
  </property>
  <property fmtid="{D5CDD505-2E9C-101B-9397-08002B2CF9AE}" pid="4" name="LastSaved">
    <vt:filetime>2022-09-19T00:00:00Z</vt:filetime>
  </property>
</Properties>
</file>