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065" autoAdjust="0"/>
  </p:normalViewPr>
  <p:slideViewPr>
    <p:cSldViewPr>
      <p:cViewPr varScale="1">
        <p:scale>
          <a:sx n="82" d="100"/>
          <a:sy n="82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3F080-34A5-4772-B2AE-8211D3C380D5}" type="datetimeFigureOut">
              <a:rPr lang="tr-TR" smtClean="0"/>
              <a:t>01.10.2020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B70A79-8559-47E8-B026-65CA5CBFAE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0973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İletişim</a:t>
            </a:r>
            <a:r>
              <a:rPr lang="tr-TR" baseline="0" dirty="0" smtClean="0"/>
              <a:t> kavramını öğrencilerle birlikte tartışınız. Mesajı İleten – Alan, Mesaj Yolu, Mesajın Kendisi kavramlarını küçük örneklerle açıklayınız.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70A79-8559-47E8-B026-65CA5CBFAEE8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18965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‘Günaydın’ kelimesi üzerinden örnek verebilirsiniz. Örneğin</a:t>
            </a:r>
            <a:r>
              <a:rPr lang="tr-TR" baseline="0" dirty="0" smtClean="0"/>
              <a:t> biriyle tesadüfen </a:t>
            </a:r>
            <a:r>
              <a:rPr lang="tr-TR" baseline="0" smtClean="0"/>
              <a:t>bir arkadaşınızla karşılaştığınızda </a:t>
            </a:r>
            <a:r>
              <a:rPr lang="tr-TR" baseline="0" dirty="0" smtClean="0"/>
              <a:t>gülümseyerek ‘günaydın’ denmesi ile derse geç kaldığınızda öğretmenin sizi gördüğü anda saatine bakarak ‘günaydın’ demesi arasındaki farka değinebilirsiniz.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70A79-8559-47E8-B026-65CA5CBFAEE8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5346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‘Dinleme’ cevabını alana kadar soru</a:t>
            </a:r>
            <a:r>
              <a:rPr lang="tr-TR" baseline="0" dirty="0" smtClean="0"/>
              <a:t> sorma sürecini devam ettirebilirsiniz. Ya da cevap gelmiyorsa siz söyleyip devam edebilirsiniz.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70A79-8559-47E8-B026-65CA5CBFAEE8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78160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Bir kişiye</a:t>
            </a:r>
            <a:r>
              <a:rPr lang="tr-TR" baseline="0" dirty="0" smtClean="0"/>
              <a:t> yardımcı olabilmenin, onu anlayabilmenin yolu onunla konuşmak, ona öğüt vermekten önce dinlemeden geçer diyerek giriş yapıp konu üzerinde konuşabilirsiniz.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70A79-8559-47E8-B026-65CA5CBFAEE8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1469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Üzerine birkaç</a:t>
            </a:r>
            <a:r>
              <a:rPr lang="tr-TR" baseline="0" dirty="0" smtClean="0"/>
              <a:t> kelam edilmesi gereken cümleler olduğunu düşünüyorum.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70A79-8559-47E8-B026-65CA5CBFAEE8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313783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Sizce hangisi doğru</a:t>
            </a:r>
            <a:r>
              <a:rPr lang="tr-TR" baseline="0" dirty="0" smtClean="0"/>
              <a:t> diye bir soru sorulup öğrencilerin cevap vermesinden sonra önemi üzerine konuşulabilir.</a:t>
            </a:r>
          </a:p>
          <a:p>
            <a:r>
              <a:rPr lang="tr-TR" baseline="0" dirty="0" smtClean="0"/>
              <a:t>Fotoğraflarda hangisi karşısındakini gerçekten dinliyor? Diye sorulabilir.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70A79-8559-47E8-B026-65CA5CBFAEE8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05405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Bedenimizle</a:t>
            </a:r>
            <a:r>
              <a:rPr lang="tr-TR" baseline="0" dirty="0" smtClean="0"/>
              <a:t> engel oluşturacak hareketler: Kolları kapama, bacak </a:t>
            </a:r>
            <a:r>
              <a:rPr lang="tr-TR" baseline="0" dirty="0" err="1" smtClean="0"/>
              <a:t>bacak</a:t>
            </a:r>
            <a:r>
              <a:rPr lang="tr-TR" baseline="0" dirty="0" smtClean="0"/>
              <a:t> üstüne atma vb. örnekleri üzerinden ilerleyebilirsiniz. Canlandırma yapabilir veya öğrencilerden yapmalarını isteyebilirsiniz.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70A79-8559-47E8-B026-65CA5CBFAEE8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01511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Örnekleri önce öğrencilerden isteyip sonrasında</a:t>
            </a:r>
            <a:r>
              <a:rPr lang="tr-TR" baseline="0" dirty="0" smtClean="0"/>
              <a:t> siz tamamlayabilirsiniz</a:t>
            </a:r>
            <a:r>
              <a:rPr lang="tr-TR" baseline="0" dirty="0" smtClean="0"/>
              <a:t>. Canlandırma yapılabilir.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B70A79-8559-47E8-B026-65CA5CBFAEE8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383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8DB5D-7E31-4CC0-9F98-6757EC2EAD05}" type="datetime1">
              <a:rPr lang="tr-TR" smtClean="0"/>
              <a:t>01.10.2020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D1FAE-B420-4EAE-90D7-CBC69FB998AF}" type="datetime1">
              <a:rPr lang="tr-TR" smtClean="0"/>
              <a:t>01.10.2020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C7888-8A87-4E49-90CE-488B5224B785}" type="datetime1">
              <a:rPr lang="tr-TR" smtClean="0"/>
              <a:t>01.10.2020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282E2A-C76F-4892-B06D-596603E3F38E}" type="datetime1">
              <a:rPr lang="tr-TR" smtClean="0"/>
              <a:t>01.10.2020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0ECA-BD16-4F06-B47F-95352611C9F2}" type="datetime1">
              <a:rPr lang="tr-TR" smtClean="0"/>
              <a:t>01.10.2020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DC1C2-8E07-4876-BECA-24649B66C059}" type="datetime1">
              <a:rPr lang="tr-TR" smtClean="0"/>
              <a:t>01.10.2020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75FC1-8A71-434B-B44B-C96BC8B04EA5}" type="datetime1">
              <a:rPr lang="tr-TR" smtClean="0"/>
              <a:t>01.10.2020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82390-5FA4-414C-8A47-8022E285B490}" type="datetime1">
              <a:rPr lang="tr-TR" smtClean="0"/>
              <a:t>01.10.2020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E6158-0358-4753-B80F-34368F3B6BEA}" type="datetime1">
              <a:rPr lang="tr-TR" smtClean="0"/>
              <a:t>01.10.2020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A5ECA-2F6C-4F6A-B518-1B72A56F202D}" type="datetime1">
              <a:rPr lang="tr-TR" smtClean="0"/>
              <a:t>01.10.2020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DADE5-3B18-4AA9-B926-DE0FD4E2ED19}" type="datetime1">
              <a:rPr lang="tr-TR" smtClean="0"/>
              <a:t>01.10.2020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86DFF7F2-8D5E-45D9-A7BF-E4C6AF32DE3B}" type="datetime1">
              <a:rPr lang="tr-TR" smtClean="0"/>
              <a:t>01.10.2020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7772400" cy="1780108"/>
          </a:xfrm>
        </p:spPr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tr-TR" sz="8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İLETİŞİM</a:t>
            </a:r>
            <a:endParaRPr lang="tr-TR" sz="84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354558" y="2060848"/>
            <a:ext cx="216024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tr-TR" sz="240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?</a:t>
            </a:r>
            <a:endParaRPr lang="tr-TR" sz="240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365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9346" y="2171804"/>
            <a:ext cx="7408333" cy="3921299"/>
          </a:xfrm>
        </p:spPr>
        <p:txBody>
          <a:bodyPr>
            <a:normAutofit fontScale="85000" lnSpcReduction="20000"/>
          </a:bodyPr>
          <a:lstStyle/>
          <a:p>
            <a:r>
              <a:rPr lang="tr-TR" dirty="0"/>
              <a:t>Emretme, Yönetme </a:t>
            </a:r>
            <a:endParaRPr lang="tr-TR" dirty="0" smtClean="0"/>
          </a:p>
          <a:p>
            <a:r>
              <a:rPr lang="tr-TR" dirty="0" smtClean="0"/>
              <a:t>Uyarma</a:t>
            </a:r>
            <a:r>
              <a:rPr lang="tr-TR" dirty="0"/>
              <a:t>, Tehdit etme (Gözdağı verme</a:t>
            </a:r>
            <a:r>
              <a:rPr lang="tr-TR" dirty="0" smtClean="0"/>
              <a:t>)</a:t>
            </a:r>
          </a:p>
          <a:p>
            <a:r>
              <a:rPr lang="tr-TR" dirty="0" smtClean="0"/>
              <a:t>Ahlak </a:t>
            </a:r>
            <a:r>
              <a:rPr lang="tr-TR" dirty="0"/>
              <a:t>bekçiliği, Vaaz verme </a:t>
            </a:r>
            <a:endParaRPr lang="tr-TR" dirty="0" smtClean="0"/>
          </a:p>
          <a:p>
            <a:r>
              <a:rPr lang="tr-TR" dirty="0" smtClean="0"/>
              <a:t>Öğüt </a:t>
            </a:r>
            <a:r>
              <a:rPr lang="tr-TR" dirty="0"/>
              <a:t>verme, Çözüm getirme </a:t>
            </a:r>
            <a:endParaRPr lang="tr-TR" dirty="0" smtClean="0"/>
          </a:p>
          <a:p>
            <a:r>
              <a:rPr lang="tr-TR" dirty="0" smtClean="0"/>
              <a:t>Mantık </a:t>
            </a:r>
            <a:r>
              <a:rPr lang="tr-TR" dirty="0"/>
              <a:t>boyutuna çekme, Tartışma </a:t>
            </a:r>
            <a:endParaRPr lang="tr-TR" dirty="0" smtClean="0"/>
          </a:p>
          <a:p>
            <a:r>
              <a:rPr lang="tr-TR" dirty="0" smtClean="0"/>
              <a:t>Yargılama</a:t>
            </a:r>
            <a:r>
              <a:rPr lang="tr-TR" dirty="0"/>
              <a:t>, Eleştirme, Suçlama </a:t>
            </a:r>
            <a:endParaRPr lang="tr-TR" dirty="0" smtClean="0"/>
          </a:p>
          <a:p>
            <a:r>
              <a:rPr lang="tr-TR" dirty="0" smtClean="0"/>
              <a:t>Övme</a:t>
            </a:r>
            <a:r>
              <a:rPr lang="tr-TR" dirty="0"/>
              <a:t>, Görüşüne Katılma, </a:t>
            </a:r>
            <a:r>
              <a:rPr lang="tr-TR" dirty="0" smtClean="0"/>
              <a:t>(Sürekli)</a:t>
            </a:r>
          </a:p>
          <a:p>
            <a:r>
              <a:rPr lang="tr-TR" dirty="0" smtClean="0"/>
              <a:t>Etiketleme</a:t>
            </a:r>
            <a:r>
              <a:rPr lang="tr-TR" dirty="0"/>
              <a:t>, Ad takma, Gülünç </a:t>
            </a:r>
            <a:r>
              <a:rPr lang="tr-TR" dirty="0" smtClean="0"/>
              <a:t>duruma </a:t>
            </a:r>
            <a:r>
              <a:rPr lang="tr-TR" dirty="0"/>
              <a:t>düşürme </a:t>
            </a:r>
          </a:p>
          <a:p>
            <a:r>
              <a:rPr lang="tr-TR" dirty="0" smtClean="0"/>
              <a:t>Analiz </a:t>
            </a:r>
            <a:r>
              <a:rPr lang="tr-TR" dirty="0"/>
              <a:t>(Tahlil) etme, Teşhis (Tanı) koyma </a:t>
            </a:r>
            <a:endParaRPr lang="tr-TR" dirty="0" smtClean="0"/>
          </a:p>
          <a:p>
            <a:r>
              <a:rPr lang="tr-TR" dirty="0" smtClean="0"/>
              <a:t>Güven </a:t>
            </a:r>
            <a:r>
              <a:rPr lang="tr-TR" dirty="0"/>
              <a:t>verme, Teskin etme, Teselli etme </a:t>
            </a:r>
            <a:endParaRPr lang="tr-TR" dirty="0" smtClean="0"/>
          </a:p>
          <a:p>
            <a:r>
              <a:rPr lang="tr-TR" dirty="0" smtClean="0"/>
              <a:t>İnceleme</a:t>
            </a:r>
            <a:r>
              <a:rPr lang="tr-TR" dirty="0"/>
              <a:t>, Araştırma, Soruşturma </a:t>
            </a:r>
            <a:endParaRPr lang="tr-TR" dirty="0" smtClean="0"/>
          </a:p>
          <a:p>
            <a:r>
              <a:rPr lang="tr-TR" dirty="0" smtClean="0"/>
              <a:t>Konuyu </a:t>
            </a:r>
            <a:r>
              <a:rPr lang="tr-TR" dirty="0"/>
              <a:t>değiştirme, İşi Alaya Vurma, Şakacı Davranma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İLETİŞİMİ ENGELLEYEN FAKTÖRLER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492896"/>
            <a:ext cx="3240360" cy="3085386"/>
          </a:xfrm>
          <a:prstGeom prst="rect">
            <a:avLst/>
          </a:prstGeom>
        </p:spPr>
      </p:pic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110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492896"/>
            <a:ext cx="7408333" cy="388843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     İlk aşama: </a:t>
            </a:r>
          </a:p>
          <a:p>
            <a:r>
              <a:rPr lang="tr-TR" dirty="0" smtClean="0"/>
              <a:t>Her ‘ben’ ile başlayan cümle ‘ben dili’</a:t>
            </a:r>
          </a:p>
          <a:p>
            <a:r>
              <a:rPr lang="tr-TR" dirty="0" smtClean="0"/>
              <a:t>Her ‘sen’ ile başlayan cümle ‘sen dili’ cümlesi değildir.</a:t>
            </a:r>
          </a:p>
          <a:p>
            <a:endParaRPr lang="tr-TR" dirty="0"/>
          </a:p>
          <a:p>
            <a:r>
              <a:rPr lang="tr-TR" dirty="0" smtClean="0"/>
              <a:t>Eleştirilerimizin yapıcı olmasını sağlayan veya yıkıcı olmasına sebep olan dil isimleridir.</a:t>
            </a:r>
          </a:p>
          <a:p>
            <a:endParaRPr lang="tr-TR" dirty="0" smtClean="0"/>
          </a:p>
          <a:p>
            <a:r>
              <a:rPr lang="tr-TR" dirty="0" smtClean="0"/>
              <a:t>Çoğunlukla bize uygun olmayan bir durumla karşılaştığımızda, eleştiride bulunmamız gerektiğinde, değiştirilmesini istediğimiz bir husus olduğunda kullanılmaktadırlar.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</a:t>
            </a:fld>
            <a:endParaRPr lang="tr-TR"/>
          </a:p>
        </p:txBody>
      </p:sp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BEN DİLİ – SEN DİLİ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662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Ben dili, az önce bahsettiğimiz durumlarda direkt duruma ve davranışa eleştiride bulunma dilidir. (Yapıcı Eleştiri)</a:t>
            </a:r>
          </a:p>
          <a:p>
            <a:endParaRPr lang="tr-TR" dirty="0"/>
          </a:p>
          <a:p>
            <a:r>
              <a:rPr lang="tr-TR" dirty="0" smtClean="0"/>
              <a:t>Sen dili ise karşılaştığımız durumda direkt davranışı gösteren kişiyi genelleyerek, karakterine yönelik eleştiride bulunma dilidir. (Yıkıcı Eleştiri)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</a:t>
            </a:fld>
            <a:endParaRPr lang="tr-TR"/>
          </a:p>
        </p:txBody>
      </p:sp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BEN DİLİ – SEN DİLİ</a:t>
            </a:r>
          </a:p>
        </p:txBody>
      </p:sp>
    </p:spTree>
    <p:extLst>
      <p:ext uri="{BB962C8B-B14F-4D97-AF65-F5344CB8AC3E}">
        <p14:creationId xmlns:p14="http://schemas.microsoft.com/office/powerpoint/2010/main" val="2130348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Az önce düşük not aldığım için alay etmen beni gerçekten üzdü.</a:t>
            </a:r>
          </a:p>
          <a:p>
            <a:r>
              <a:rPr lang="tr-TR" dirty="0" smtClean="0"/>
              <a:t>Sen ne kadar terbiyesiz bir insansın düzgün konuşamıyor musun?</a:t>
            </a:r>
          </a:p>
          <a:p>
            <a:endParaRPr lang="tr-TR" dirty="0"/>
          </a:p>
          <a:p>
            <a:r>
              <a:rPr lang="tr-TR" dirty="0" smtClean="0"/>
              <a:t>Hangisi ben dili hangisi sen dili?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</a:t>
            </a:fld>
            <a:endParaRPr lang="tr-TR"/>
          </a:p>
        </p:txBody>
      </p:sp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BEN DİLİ – SEN DİLİ</a:t>
            </a:r>
          </a:p>
        </p:txBody>
      </p:sp>
    </p:spTree>
    <p:extLst>
      <p:ext uri="{BB962C8B-B14F-4D97-AF65-F5344CB8AC3E}">
        <p14:creationId xmlns:p14="http://schemas.microsoft.com/office/powerpoint/2010/main" val="192312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Düzenli ders çalışma alışkanlığının olmaması sınav başarın için beni endişelendiriyor.</a:t>
            </a:r>
          </a:p>
          <a:p>
            <a:r>
              <a:rPr lang="tr-TR" dirty="0" smtClean="0"/>
              <a:t>Bu tembellikle senden hiçbir şey olmaz.</a:t>
            </a:r>
          </a:p>
          <a:p>
            <a:endParaRPr lang="tr-TR" dirty="0"/>
          </a:p>
          <a:p>
            <a:r>
              <a:rPr lang="tr-TR" dirty="0"/>
              <a:t>Hangisi ben dili hangisi sen dili</a:t>
            </a:r>
            <a:r>
              <a:rPr lang="tr-TR" dirty="0" smtClean="0"/>
              <a:t>?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</a:t>
            </a:fld>
            <a:endParaRPr lang="tr-TR"/>
          </a:p>
        </p:txBody>
      </p:sp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BEN DİLİ – SEN DİLİ</a:t>
            </a:r>
          </a:p>
        </p:txBody>
      </p:sp>
    </p:spTree>
    <p:extLst>
      <p:ext uri="{BB962C8B-B14F-4D97-AF65-F5344CB8AC3E}">
        <p14:creationId xmlns:p14="http://schemas.microsoft.com/office/powerpoint/2010/main" val="356395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179513" y="2675467"/>
            <a:ext cx="8640960" cy="3450696"/>
          </a:xfrm>
        </p:spPr>
        <p:txBody>
          <a:bodyPr>
            <a:noAutofit/>
          </a:bodyPr>
          <a:lstStyle/>
          <a:p>
            <a:r>
              <a:rPr lang="tr-TR" sz="4000" dirty="0" smtClean="0"/>
              <a:t>Kendimize hangi dille konuşulmasını isteriz?</a:t>
            </a:r>
          </a:p>
          <a:p>
            <a:endParaRPr lang="tr-TR" sz="4000" dirty="0"/>
          </a:p>
          <a:p>
            <a:r>
              <a:rPr lang="tr-TR" sz="4000" dirty="0" smtClean="0"/>
              <a:t>Biz hangi dille konuşuyoruz?</a:t>
            </a: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</a:t>
            </a:fld>
            <a:endParaRPr lang="tr-TR"/>
          </a:p>
        </p:txBody>
      </p:sp>
      <p:sp>
        <p:nvSpPr>
          <p:cNvPr id="5" name="Başlı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BEN DİLİ – SEN DİLİ</a:t>
            </a:r>
          </a:p>
        </p:txBody>
      </p:sp>
    </p:spTree>
    <p:extLst>
      <p:ext uri="{BB962C8B-B14F-4D97-AF65-F5344CB8AC3E}">
        <p14:creationId xmlns:p14="http://schemas.microsoft.com/office/powerpoint/2010/main" val="81658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99592" y="2498584"/>
            <a:ext cx="7408333" cy="3450696"/>
          </a:xfrm>
        </p:spPr>
        <p:txBody>
          <a:bodyPr>
            <a:normAutofit/>
          </a:bodyPr>
          <a:lstStyle/>
          <a:p>
            <a:r>
              <a:rPr lang="tr-TR" sz="2200" dirty="0" smtClean="0"/>
              <a:t>Tek Yönlü İletişim: Bilgisayar, Telefon, Radyo, Televizyon, Gazete, Kitap vb. </a:t>
            </a:r>
            <a:r>
              <a:rPr lang="tr-TR" sz="2200" dirty="0" smtClean="0"/>
              <a:t>araçlardan </a:t>
            </a:r>
            <a:r>
              <a:rPr lang="tr-TR" sz="2200" dirty="0" smtClean="0"/>
              <a:t>bizlere </a:t>
            </a:r>
            <a:r>
              <a:rPr lang="tr-TR" sz="2200" dirty="0" smtClean="0"/>
              <a:t>sunulanlara ulaşabiliyor fakat </a:t>
            </a:r>
            <a:r>
              <a:rPr lang="tr-TR" sz="2200" dirty="0" smtClean="0"/>
              <a:t>bunların sunumunu yapan kişilere </a:t>
            </a:r>
            <a:r>
              <a:rPr lang="tr-TR" sz="2200" b="1" dirty="0" smtClean="0"/>
              <a:t>cevap </a:t>
            </a:r>
            <a:r>
              <a:rPr lang="tr-TR" sz="2200" b="1" dirty="0" smtClean="0"/>
              <a:t>veremiyor olmamız</a:t>
            </a:r>
            <a:r>
              <a:rPr lang="tr-TR" sz="2200" dirty="0" smtClean="0"/>
              <a:t> tek yönlü iletişimdir.</a:t>
            </a:r>
            <a:endParaRPr lang="tr-TR" sz="2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NE ŞEKİLDE GERÇEKLEŞİR?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411915"/>
            <a:ext cx="3206130" cy="2048361"/>
          </a:xfrm>
          <a:prstGeom prst="rect">
            <a:avLst/>
          </a:prstGeom>
        </p:spPr>
      </p:pic>
      <p:pic>
        <p:nvPicPr>
          <p:cNvPr id="5" name="Resim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4411915"/>
            <a:ext cx="3207600" cy="2048400"/>
          </a:xfrm>
          <a:prstGeom prst="rect">
            <a:avLst/>
          </a:prstGeom>
        </p:spPr>
      </p:pic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086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Çift Yönlü İletişim: Bireylerle yüz yüze veya elektronik araçlar ile karşılıklı konuşma, dinleme ve görüşme sürecini kapsayan iletişimdir.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 ŞEKİLDE GERÇEKLEŞİR?</a:t>
            </a:r>
          </a:p>
        </p:txBody>
      </p:sp>
      <p:pic>
        <p:nvPicPr>
          <p:cNvPr id="4" name="Resim 3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861048"/>
            <a:ext cx="3456000" cy="2745906"/>
          </a:xfrm>
          <a:prstGeom prst="rect">
            <a:avLst/>
          </a:prstGeom>
        </p:spPr>
      </p:pic>
      <p:pic>
        <p:nvPicPr>
          <p:cNvPr id="5" name="Resim 4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860154"/>
            <a:ext cx="3456384" cy="2746800"/>
          </a:xfrm>
          <a:prstGeom prst="rect">
            <a:avLst/>
          </a:prstGeom>
        </p:spPr>
      </p:pic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021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72067" y="2532037"/>
            <a:ext cx="7408333" cy="3993307"/>
          </a:xfrm>
        </p:spPr>
        <p:txBody>
          <a:bodyPr>
            <a:normAutofit/>
          </a:bodyPr>
          <a:lstStyle/>
          <a:p>
            <a:r>
              <a:rPr lang="tr-TR" sz="2000" dirty="0" smtClean="0"/>
              <a:t>Çift yönlü iletişim </a:t>
            </a:r>
            <a:r>
              <a:rPr lang="tr-TR" sz="2000" dirty="0" smtClean="0"/>
              <a:t>sözlü </a:t>
            </a:r>
            <a:r>
              <a:rPr lang="tr-TR" sz="2000" dirty="0" smtClean="0"/>
              <a:t>ve sözsüz olarak sürdürülmektedir.</a:t>
            </a:r>
          </a:p>
          <a:p>
            <a:endParaRPr lang="tr-TR" sz="2000" dirty="0" smtClean="0"/>
          </a:p>
          <a:p>
            <a:r>
              <a:rPr lang="tr-TR" sz="2000" dirty="0" smtClean="0"/>
              <a:t>Sözlü iletişim, bireyler ile karşılıklı konuşmamızı,</a:t>
            </a:r>
          </a:p>
          <a:p>
            <a:endParaRPr lang="tr-TR" sz="2000" dirty="0" smtClean="0"/>
          </a:p>
          <a:p>
            <a:r>
              <a:rPr lang="tr-TR" sz="2000" dirty="0" smtClean="0"/>
              <a:t>Sözsüz iletişim ise konuşurken gerçekleştirdiğimiz beden hareketleri ve yüz ifadelerini içermektedir.</a:t>
            </a:r>
          </a:p>
          <a:p>
            <a:endParaRPr lang="tr-TR" sz="2000" dirty="0" smtClean="0"/>
          </a:p>
          <a:p>
            <a:r>
              <a:rPr lang="tr-TR" sz="2000" dirty="0" smtClean="0"/>
              <a:t>Çünkü söylediklerimiz, kelimelere yaptığımız vurgu ve o andaki yüz-beden hareketlerimiz anlamı tamamen değiştirebilmektedir.</a:t>
            </a:r>
            <a:endParaRPr lang="tr-TR" sz="20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ÇİFT YÖNLÜ İLETİŞİM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522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7200" dirty="0" smtClean="0"/>
              <a:t>Sizce nedir?</a:t>
            </a:r>
            <a:endParaRPr lang="tr-TR" sz="7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ETKİLİ İLETİŞİMİN İLK ÖĞESİ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631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99592" y="3068960"/>
            <a:ext cx="7408333" cy="3450696"/>
          </a:xfrm>
        </p:spPr>
        <p:txBody>
          <a:bodyPr>
            <a:normAutofit/>
          </a:bodyPr>
          <a:lstStyle/>
          <a:p>
            <a:pPr algn="ctr"/>
            <a:r>
              <a:rPr lang="tr-TR" sz="7200" dirty="0" smtClean="0"/>
              <a:t>«DİNLEME»</a:t>
            </a:r>
            <a:endParaRPr lang="tr-TR" sz="7200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ETKİLİ İLETİŞİMİN </a:t>
            </a:r>
            <a:r>
              <a:rPr lang="tr-TR" dirty="0"/>
              <a:t>İLK ÖĞESİ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839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Yanlış yaptığımız nokta ise şurası,</a:t>
            </a:r>
          </a:p>
          <a:p>
            <a:endParaRPr lang="tr-TR" dirty="0"/>
          </a:p>
          <a:p>
            <a:r>
              <a:rPr lang="tr-TR" dirty="0" smtClean="0"/>
              <a:t>Anlamak için değil cevap vermek için dinliyoruz..</a:t>
            </a: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Asıl bilmemiz gereken, birbirine değer veren insanların karşılarındakini dinlediği gerçeği.</a:t>
            </a: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ETKİLİ İLETİŞİMİN </a:t>
            </a:r>
            <a:r>
              <a:rPr lang="tr-TR" dirty="0"/>
              <a:t>İLK ÖĞESİ</a:t>
            </a: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377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899592" y="2132856"/>
            <a:ext cx="7408333" cy="3450696"/>
          </a:xfrm>
        </p:spPr>
        <p:txBody>
          <a:bodyPr/>
          <a:lstStyle/>
          <a:p>
            <a:r>
              <a:rPr lang="tr-TR" dirty="0" smtClean="0"/>
              <a:t>Peki dinlemeyi biliyor muyuz?</a:t>
            </a:r>
          </a:p>
          <a:p>
            <a:endParaRPr lang="tr-TR" dirty="0"/>
          </a:p>
          <a:p>
            <a:r>
              <a:rPr lang="tr-TR" dirty="0" smtClean="0"/>
              <a:t>Gözümüz yaptığımız işte, oynadığımız oyunda, izlediğimiz programda kulağımız karşımızdakinde mi?</a:t>
            </a:r>
          </a:p>
          <a:p>
            <a:endParaRPr lang="tr-TR" dirty="0"/>
          </a:p>
          <a:p>
            <a:r>
              <a:rPr lang="tr-TR" dirty="0" smtClean="0"/>
              <a:t>Yoksa gerçekten tüm varlığımızla mı dinliyoruz?</a:t>
            </a:r>
            <a:endParaRPr lang="tr-TR" dirty="0"/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ETKİLİ İLETİŞİMİN İLK ÖĞESİ</a:t>
            </a:r>
          </a:p>
        </p:txBody>
      </p:sp>
      <p:pic>
        <p:nvPicPr>
          <p:cNvPr id="4" name="Resim 3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703055"/>
            <a:ext cx="3096000" cy="206640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703055"/>
            <a:ext cx="3096344" cy="2066910"/>
          </a:xfrm>
          <a:prstGeom prst="rect">
            <a:avLst/>
          </a:prstGeom>
        </p:spPr>
      </p:pic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75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idx="1"/>
          </p:nvPr>
        </p:nvSpPr>
        <p:spPr>
          <a:xfrm>
            <a:off x="-64037" y="2204864"/>
            <a:ext cx="7444349" cy="43924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FF0000"/>
                </a:solidFill>
              </a:rPr>
              <a:t>    Etkin </a:t>
            </a:r>
            <a:r>
              <a:rPr lang="tr-TR" dirty="0" smtClean="0">
                <a:solidFill>
                  <a:srgbClr val="FF0000"/>
                </a:solidFill>
              </a:rPr>
              <a:t>dinleme </a:t>
            </a:r>
            <a:r>
              <a:rPr lang="tr-TR" dirty="0" smtClean="0"/>
              <a:t>dediğimiz kavram,</a:t>
            </a:r>
          </a:p>
          <a:p>
            <a:r>
              <a:rPr lang="tr-TR" dirty="0" smtClean="0"/>
              <a:t>Karşımızdaki kişi konuşurken vücudumuzla ona yönelmeyi,</a:t>
            </a:r>
          </a:p>
          <a:p>
            <a:r>
              <a:rPr lang="tr-TR" dirty="0" smtClean="0"/>
              <a:t>Göz teması kurmayı,</a:t>
            </a:r>
          </a:p>
          <a:p>
            <a:r>
              <a:rPr lang="tr-TR" dirty="0" smtClean="0"/>
              <a:t>Sözünü kesmemeyi,</a:t>
            </a:r>
          </a:p>
          <a:p>
            <a:r>
              <a:rPr lang="tr-TR" dirty="0" smtClean="0"/>
              <a:t>Bedenimizle engel oluşturacak bir hareket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yapmamayı kapsar.</a:t>
            </a:r>
          </a:p>
          <a:p>
            <a:r>
              <a:rPr lang="tr-TR" b="1" i="1" u="sng" dirty="0" smtClean="0">
                <a:solidFill>
                  <a:srgbClr val="00B050"/>
                </a:solidFill>
              </a:rPr>
              <a:t>Bu şekilde insanlar gerçekten onlarla ilgilendiğimizi, onlara zaman ayırdığımızı ve değer verdiğimizi anlayabilirler. </a:t>
            </a:r>
            <a:endParaRPr lang="tr-TR" b="1" i="1" u="sng" dirty="0">
              <a:solidFill>
                <a:srgbClr val="00B050"/>
              </a:solidFill>
            </a:endParaRPr>
          </a:p>
        </p:txBody>
      </p:sp>
      <p:sp>
        <p:nvSpPr>
          <p:cNvPr id="4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ETKİN DİNLEME</a:t>
            </a:r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3068960"/>
            <a:ext cx="3096344" cy="2144218"/>
          </a:xfrm>
          <a:prstGeom prst="rect">
            <a:avLst/>
          </a:prstGeom>
        </p:spPr>
      </p:pic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Bilecik Rehberlik ve Araştırma Merkezi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272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lga Biçimi">
  <a:themeElements>
    <a:clrScheme name="Dalga Biçim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Dalga Biçim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alga Biçim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202</TotalTime>
  <Words>773</Words>
  <Application>Microsoft Office PowerPoint</Application>
  <PresentationFormat>Ekran Gösterisi (4:3)</PresentationFormat>
  <Paragraphs>124</Paragraphs>
  <Slides>15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Dalga Biçimi</vt:lpstr>
      <vt:lpstr>İLETİŞİM</vt:lpstr>
      <vt:lpstr>NE ŞEKİLDE GERÇEKLEŞİR?</vt:lpstr>
      <vt:lpstr>NE ŞEKİLDE GERÇEKLEŞİR?</vt:lpstr>
      <vt:lpstr>ÇİFT YÖNLÜ İLETİŞİM</vt:lpstr>
      <vt:lpstr>ETKİLİ İLETİŞİMİN İLK ÖĞESİ</vt:lpstr>
      <vt:lpstr>ETKİLİ İLETİŞİMİN İLK ÖĞESİ</vt:lpstr>
      <vt:lpstr>ETKİLİ İLETİŞİMİN İLK ÖĞESİ</vt:lpstr>
      <vt:lpstr>ETKİLİ İLETİŞİMİN İLK ÖĞESİ</vt:lpstr>
      <vt:lpstr>ETKİN DİNLEME</vt:lpstr>
      <vt:lpstr>İLETİŞİMİ ENGELLEYEN FAKTÖRLER</vt:lpstr>
      <vt:lpstr>BEN DİLİ – SEN DİLİ</vt:lpstr>
      <vt:lpstr>BEN DİLİ – SEN DİLİ</vt:lpstr>
      <vt:lpstr>BEN DİLİ – SEN DİLİ</vt:lpstr>
      <vt:lpstr>BEN DİLİ – SEN DİLİ</vt:lpstr>
      <vt:lpstr>BEN DİLİ – SEN DİLİ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İLETİŞİM</dc:title>
  <dc:creator>user</dc:creator>
  <cp:lastModifiedBy>user</cp:lastModifiedBy>
  <cp:revision>16</cp:revision>
  <dcterms:created xsi:type="dcterms:W3CDTF">2020-09-30T07:41:18Z</dcterms:created>
  <dcterms:modified xsi:type="dcterms:W3CDTF">2020-10-01T08:54:49Z</dcterms:modified>
</cp:coreProperties>
</file>