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73" r:id="rId5"/>
    <p:sldId id="270" r:id="rId6"/>
    <p:sldId id="259" r:id="rId7"/>
    <p:sldId id="260" r:id="rId8"/>
    <p:sldId id="261" r:id="rId9"/>
    <p:sldId id="262" r:id="rId10"/>
    <p:sldId id="263" r:id="rId11"/>
    <p:sldId id="265" r:id="rId12"/>
    <p:sldId id="268" r:id="rId13"/>
    <p:sldId id="264" r:id="rId14"/>
    <p:sldId id="266" r:id="rId15"/>
    <p:sldId id="267" r:id="rId16"/>
    <p:sldId id="269" r:id="rId17"/>
    <p:sldId id="272" r:id="rId18"/>
    <p:sldId id="274" r:id="rId19"/>
    <p:sldId id="275" r:id="rId20"/>
    <p:sldId id="276" r:id="rId21"/>
    <p:sldId id="277" r:id="rId22"/>
    <p:sldId id="278" r:id="rId23"/>
    <p:sldId id="271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58" autoAdjust="0"/>
  </p:normalViewPr>
  <p:slideViewPr>
    <p:cSldViewPr>
      <p:cViewPr varScale="1">
        <p:scale>
          <a:sx n="81" d="100"/>
          <a:sy n="81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2D0F5-1FD3-432B-A36E-DA14D4F07FF9}" type="datetimeFigureOut">
              <a:rPr lang="tr-TR" smtClean="0"/>
              <a:t>01.10.2020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3F3B0-9266-4BE2-B37E-D6C31A9E61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32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Tanıtımı gerçekleştirdikten sonra Zaman</a:t>
            </a:r>
            <a:r>
              <a:rPr lang="tr-TR" baseline="0" dirty="0" smtClean="0"/>
              <a:t> Yönetimi kavramı sizce neleri kapsar diye önce karşınızdaki kitleye sorabilirsiniz interaktif bir başlangıç olsun.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3F3B0-9266-4BE2-B37E-D6C31A9E618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4565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Slaytın</a:t>
            </a:r>
            <a:r>
              <a:rPr lang="tr-TR" dirty="0" smtClean="0"/>
              <a:t> en önemli</a:t>
            </a:r>
            <a:r>
              <a:rPr lang="tr-TR" baseline="0" dirty="0" smtClean="0"/>
              <a:t> kısımlarından biri bence bu sayfa. O yüzden en çok üzerinden durmanız gereken başlıklar bunlar. Örneklerle çoğaltın «bahsedilenler günlük yaşama nasıl uyarlanabilir?» vb. diye sorarak.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3F3B0-9266-4BE2-B37E-D6C31A9E618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3372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«Yoksa böyle bir yoldan «resmi göstererek» daha karmaşık</a:t>
            </a:r>
            <a:r>
              <a:rPr lang="tr-TR" baseline="0" dirty="0" smtClean="0"/>
              <a:t> olan sınav süreçleri veya hayat yolculuğunda hedefe varmanız giderek zorlaşabilir.» diyerek devam edebilirsiniz.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3F3B0-9266-4BE2-B37E-D6C31A9E6183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503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Bu kısmı ayrıntılılandırabilirsiniz,</a:t>
            </a:r>
            <a:r>
              <a:rPr lang="tr-TR" baseline="0" dirty="0" smtClean="0"/>
              <a:t> üzerinde durulması gereken başlıklar.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3F3B0-9266-4BE2-B37E-D6C31A9E6183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175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Özlü söz üzerine biraz konuştuktan sonra alttaki kısma</a:t>
            </a:r>
            <a:r>
              <a:rPr lang="tr-TR" baseline="0" dirty="0" smtClean="0"/>
              <a:t> geçin.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3F3B0-9266-4BE2-B37E-D6C31A9E6183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700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«Bu soruların cevaplarını</a:t>
            </a:r>
            <a:r>
              <a:rPr lang="tr-TR" baseline="0" dirty="0" smtClean="0"/>
              <a:t> sonraki slaytlarda hep birlikte keşfedeceğiz» diye ekleyebilirsiniz.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3F3B0-9266-4BE2-B37E-D6C31A9E6183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678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Matrisi</a:t>
            </a:r>
            <a:r>
              <a:rPr lang="tr-TR" baseline="0" dirty="0" smtClean="0"/>
              <a:t> açıklayarak ilerleyiniz.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3F3B0-9266-4BE2-B37E-D6C31A9E6183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352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Zaten cevabı</a:t>
            </a:r>
            <a:r>
              <a:rPr lang="tr-TR" baseline="0" dirty="0" smtClean="0"/>
              <a:t> slaytta bulacaklar isterseniz interaktif ilerlemesi adına sorabilirsiniz.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3F3B0-9266-4BE2-B37E-D6C31A9E6183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8980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Eğer</a:t>
            </a:r>
            <a:r>
              <a:rPr lang="tr-TR" baseline="0" dirty="0" smtClean="0"/>
              <a:t> başkasına öğretebiliyorsak öğrenmişizdir, test çözüp doğrularımız çok çıkıyorsa öğrenmişizdir vb. cevaplar alana kadar bu slaytta kalabilirsiniz.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3F3B0-9266-4BE2-B37E-D6C31A9E6183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34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3AA0A3-5A32-4384-920C-33CD40F752B7}" type="datetime1">
              <a:rPr lang="tr-TR" smtClean="0"/>
              <a:t>01.10.2020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14D35-5258-472E-951A-928EC2EAB9D1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D2470-4EC6-4684-B112-CB344F905A63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14D35-5258-472E-951A-928EC2EAB9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CD7C1-2138-4E0A-AD41-920D2691ED24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14D35-5258-472E-951A-928EC2EAB9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257397-72BB-4EB0-B236-1707DE9F47FE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14D35-5258-472E-951A-928EC2EAB9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A30476-038D-4C6C-94A5-AC1350368472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14D35-5258-472E-951A-928EC2EAB9D1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AFCF73-D025-4545-B862-FFE6F28EB0B7}" type="datetime1">
              <a:rPr lang="tr-TR" smtClean="0"/>
              <a:t>01.10.2020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14D35-5258-472E-951A-928EC2EAB9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B92B3-372C-4B46-8588-30631C7B4F12}" type="datetime1">
              <a:rPr lang="tr-TR" smtClean="0"/>
              <a:t>01.10.2020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14D35-5258-472E-951A-928EC2EAB9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740B7-436E-4B68-819D-B1E7E9C00EC3}" type="datetime1">
              <a:rPr lang="tr-TR" smtClean="0"/>
              <a:t>01.10.2020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14D35-5258-472E-951A-928EC2EAB9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7894C-873D-455D-8D5B-2BF73277EBEB}" type="datetime1">
              <a:rPr lang="tr-TR" smtClean="0"/>
              <a:t>01.10.2020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14D35-5258-472E-951A-928EC2EAB9D1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602AE-5B3E-4ECF-81BA-1A1F2C17CB26}" type="datetime1">
              <a:rPr lang="tr-TR" smtClean="0"/>
              <a:t>01.10.2020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14D35-5258-472E-951A-928EC2EAB9D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86D0EF-8EFE-4E9E-8754-3E427989DE90}" type="datetime1">
              <a:rPr lang="tr-TR" smtClean="0"/>
              <a:t>01.10.2020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614D35-5258-472E-951A-928EC2EAB9D1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43B9884-5107-48FB-A43C-9B3D0084EBF4}" type="datetime1">
              <a:rPr lang="tr-TR" smtClean="0"/>
              <a:t>01.10.2020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614D35-5258-472E-951A-928EC2EAB9D1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339752" y="444648"/>
            <a:ext cx="7406640" cy="1472184"/>
          </a:xfrm>
        </p:spPr>
        <p:txBody>
          <a:bodyPr/>
          <a:lstStyle/>
          <a:p>
            <a:r>
              <a:rPr lang="tr-TR" dirty="0" smtClean="0"/>
              <a:t>ZAMAN YÖNETİMİ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3995936" y="1772816"/>
            <a:ext cx="18002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tr-TR" sz="25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4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tr-TR" sz="14400" dirty="0" smtClean="0"/>
              <a:t>HAYIR</a:t>
            </a:r>
            <a:endParaRPr lang="tr-TR" sz="14400" dirty="0"/>
          </a:p>
          <a:p>
            <a:pPr marL="82296" indent="0">
              <a:buNone/>
            </a:pPr>
            <a:r>
              <a:rPr lang="tr-TR" dirty="0" smtClean="0"/>
              <a:t>Zaten kendiniz için verimli olan yöntemi keşfettiyseniz tekrar düzenleme yapmanıza gerek yok.</a:t>
            </a: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949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5656" y="332656"/>
            <a:ext cx="7498080" cy="4800600"/>
          </a:xfrm>
        </p:spPr>
        <p:txBody>
          <a:bodyPr/>
          <a:lstStyle/>
          <a:p>
            <a:r>
              <a:rPr lang="tr-TR" dirty="0" smtClean="0"/>
              <a:t>Yapılacak faaliyetleri öncelik sırasına koyarken uygulanabilecek bir yöntem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717630"/>
            <a:ext cx="7942874" cy="3978188"/>
          </a:xfrm>
          <a:prstGeom prst="rect">
            <a:avLst/>
          </a:prstGeom>
        </p:spPr>
      </p:pic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333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EISENHOWER MATRİSİ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Eisenhower Matrisini kullanarak,</a:t>
            </a:r>
          </a:p>
          <a:p>
            <a:r>
              <a:rPr lang="tr-TR" dirty="0" smtClean="0"/>
              <a:t>Dışarıda arkadaşlarla vakit geçirme,</a:t>
            </a:r>
          </a:p>
          <a:p>
            <a:r>
              <a:rPr lang="tr-TR" dirty="0" smtClean="0"/>
              <a:t>Elektronik araçlara ayrılacak süre,</a:t>
            </a:r>
          </a:p>
          <a:p>
            <a:r>
              <a:rPr lang="tr-TR" dirty="0" smtClean="0"/>
              <a:t>Ders çalışma süreci vb. günlük aktiviteler hangi kategoriye alınacak belirleyip ona göre öncelik sıranızı oluşturabilirsiniz.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914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VERİMLİ DERS ÇALIŞMA YÖNTEMLERİ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Ne yaparsanız ya da yapmazsanız öğrenme sürecini kolaylaştırabilirsiniz?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438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VERİMLİ DERS ÇALIŞMA YÖNTEMLERİ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Ders çalışma aşamalarını;</a:t>
            </a:r>
          </a:p>
          <a:p>
            <a:r>
              <a:rPr lang="tr-TR" dirty="0" smtClean="0"/>
              <a:t>Öncelikle öğretmenden </a:t>
            </a:r>
            <a:r>
              <a:rPr lang="tr-TR" dirty="0" smtClean="0">
                <a:solidFill>
                  <a:srgbClr val="FF0000"/>
                </a:solidFill>
              </a:rPr>
              <a:t>dinleme,</a:t>
            </a:r>
          </a:p>
          <a:p>
            <a:r>
              <a:rPr lang="tr-TR" dirty="0" smtClean="0"/>
              <a:t>Ders notlarını </a:t>
            </a:r>
            <a:r>
              <a:rPr lang="tr-TR" dirty="0" smtClean="0">
                <a:solidFill>
                  <a:srgbClr val="FF0000"/>
                </a:solidFill>
              </a:rPr>
              <a:t>okuma,</a:t>
            </a:r>
          </a:p>
          <a:p>
            <a:r>
              <a:rPr lang="tr-TR" dirty="0" smtClean="0"/>
              <a:t>Yazarak </a:t>
            </a:r>
            <a:r>
              <a:rPr lang="tr-TR" dirty="0" smtClean="0">
                <a:solidFill>
                  <a:srgbClr val="FF0000"/>
                </a:solidFill>
              </a:rPr>
              <a:t>çalışma,</a:t>
            </a:r>
          </a:p>
          <a:p>
            <a:r>
              <a:rPr lang="tr-TR" dirty="0" smtClean="0"/>
              <a:t>Başkasına ya da kendi kendine </a:t>
            </a:r>
            <a:r>
              <a:rPr lang="tr-TR" dirty="0" smtClean="0">
                <a:solidFill>
                  <a:srgbClr val="FF0000"/>
                </a:solidFill>
              </a:rPr>
              <a:t>anlatma,</a:t>
            </a:r>
          </a:p>
          <a:p>
            <a:r>
              <a:rPr lang="tr-TR" dirty="0" smtClean="0"/>
              <a:t>Konuyla ilgili </a:t>
            </a:r>
            <a:r>
              <a:rPr lang="tr-TR" dirty="0" smtClean="0">
                <a:solidFill>
                  <a:srgbClr val="FF0000"/>
                </a:solidFill>
              </a:rPr>
              <a:t>test çözme,</a:t>
            </a:r>
          </a:p>
          <a:p>
            <a:r>
              <a:rPr lang="tr-TR" dirty="0" smtClean="0"/>
              <a:t>Şeklinde devam ettirmek kalıcılığı yüksek ölçüde sağlayacaktır.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552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VERİMLİ DERS ÇALIŞMA YÖNTEMLERİ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Tekrar neden önemlidir?</a:t>
            </a:r>
          </a:p>
          <a:p>
            <a:endParaRPr lang="tr-TR" dirty="0"/>
          </a:p>
          <a:p>
            <a:r>
              <a:rPr lang="tr-TR" dirty="0" smtClean="0"/>
              <a:t>Yeni öğrenilen bir bilgi </a:t>
            </a:r>
            <a:r>
              <a:rPr lang="tr-TR" dirty="0" smtClean="0">
                <a:solidFill>
                  <a:srgbClr val="00B0F0"/>
                </a:solidFill>
              </a:rPr>
              <a:t>24 saat içerisinde </a:t>
            </a:r>
            <a:r>
              <a:rPr lang="tr-TR" dirty="0" smtClean="0"/>
              <a:t>tekrar edilmezse </a:t>
            </a:r>
            <a:r>
              <a:rPr lang="tr-TR" dirty="0" smtClean="0">
                <a:solidFill>
                  <a:srgbClr val="00B0F0"/>
                </a:solidFill>
              </a:rPr>
              <a:t>%80 </a:t>
            </a:r>
            <a:r>
              <a:rPr lang="tr-TR" dirty="0" smtClean="0"/>
              <a:t>oranında unutulacaktır.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465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VERİMLİ DERS ÇALIŞMA YÖNTEMLERİ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Zihin bulanıklığının azalması adına, bir sözel bir sayısal ders sırayla çalışabilirsiniz.</a:t>
            </a:r>
          </a:p>
          <a:p>
            <a:endParaRPr lang="tr-TR" sz="2400" dirty="0" smtClean="0"/>
          </a:p>
          <a:p>
            <a:r>
              <a:rPr lang="tr-TR" sz="2400" dirty="0" smtClean="0"/>
              <a:t>Ayrıca zorlandığınız derslere daha fazla vakit ayırmak toplam öğrenilen bilgi miktarını artıracaktır.</a:t>
            </a:r>
          </a:p>
          <a:p>
            <a:endParaRPr lang="tr-TR" sz="2400" dirty="0" smtClean="0"/>
          </a:p>
          <a:p>
            <a:r>
              <a:rPr lang="tr-TR" sz="2400" dirty="0" smtClean="0"/>
              <a:t>Sadece başarılı olduğunuz dersleri yönelip diğerlerini göz ardı etmeniz ise kısa süreli mutluluk yaşatacak fakat sadece kendinizi kandırmanızı sağlayacaktır.</a:t>
            </a:r>
            <a:endParaRPr lang="tr-TR" sz="2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0726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ORTAMIN DÜZENLENMESİ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Isı ve ışık yönünden uygun,</a:t>
            </a:r>
          </a:p>
          <a:p>
            <a:r>
              <a:rPr lang="tr-TR" dirty="0" smtClean="0"/>
              <a:t>Sessiz,</a:t>
            </a:r>
          </a:p>
          <a:p>
            <a:r>
              <a:rPr lang="tr-TR" dirty="0" smtClean="0"/>
              <a:t>Teknolojik cihazlardan uzak,</a:t>
            </a:r>
          </a:p>
          <a:p>
            <a:r>
              <a:rPr lang="tr-TR" dirty="0" smtClean="0"/>
              <a:t>Odada başka bir kişinin bulunmayacağı ya da dikkatinizi dağıtacak bir davranış sergilemeyeceği bir ortam olmalıdır.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600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ORTAMIN DÜZENLENMESİ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Ders araç-gereçleri çalışma süreci başlamadan önce çalışma masasının üzerinde hazırlanmalı,</a:t>
            </a:r>
          </a:p>
          <a:p>
            <a:r>
              <a:rPr lang="tr-TR" dirty="0" smtClean="0"/>
              <a:t>Başlamadan önce fizyolojik ihtiyaçların tamamı giderilmelidir.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415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ORTAMIN DÜZENLENMESİ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Yatarak,</a:t>
            </a:r>
          </a:p>
          <a:p>
            <a:r>
              <a:rPr lang="tr-TR" dirty="0" smtClean="0"/>
              <a:t>Yemek yiyerek,</a:t>
            </a:r>
          </a:p>
          <a:p>
            <a:r>
              <a:rPr lang="tr-TR" dirty="0" err="1" smtClean="0"/>
              <a:t>Tv</a:t>
            </a:r>
            <a:r>
              <a:rPr lang="tr-TR" dirty="0"/>
              <a:t> </a:t>
            </a:r>
            <a:r>
              <a:rPr lang="tr-TR" dirty="0" smtClean="0"/>
              <a:t>izleyerek,</a:t>
            </a:r>
          </a:p>
          <a:p>
            <a:r>
              <a:rPr lang="tr-TR" dirty="0" smtClean="0"/>
              <a:t>Mobil cihazlar ile arkadaşlarımızla konuşarak vb. şekilde çoğaltabileceğimiz ikinci bir işe yoğunlaşmamızı gerektiren hiçbir faaliyet ile aynı anda</a:t>
            </a:r>
          </a:p>
          <a:p>
            <a:r>
              <a:rPr lang="tr-TR" sz="6400" dirty="0" smtClean="0">
                <a:solidFill>
                  <a:srgbClr val="FF0000"/>
                </a:solidFill>
              </a:rPr>
              <a:t>DERS ÇALIŞILMAZ.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8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ÖNEMLİDİR?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Planlı hareket etmek, </a:t>
            </a:r>
            <a:r>
              <a:rPr lang="tr-TR" dirty="0" smtClean="0">
                <a:solidFill>
                  <a:srgbClr val="00B0F0"/>
                </a:solidFill>
              </a:rPr>
              <a:t>nerede, ne zaman, ne yapacağınızı </a:t>
            </a:r>
            <a:r>
              <a:rPr lang="tr-TR" dirty="0" smtClean="0"/>
              <a:t>bilmenizi sağlar.</a:t>
            </a:r>
          </a:p>
          <a:p>
            <a:r>
              <a:rPr lang="tr-TR" dirty="0" smtClean="0">
                <a:solidFill>
                  <a:srgbClr val="00B0F0"/>
                </a:solidFill>
              </a:rPr>
              <a:t>Belirsizliği ortadan kaldırır </a:t>
            </a:r>
            <a:r>
              <a:rPr lang="tr-TR" dirty="0" smtClean="0"/>
              <a:t>ve gereksiz yere kaygı düzeyinizin yükselmesini engeller.</a:t>
            </a:r>
          </a:p>
          <a:p>
            <a:r>
              <a:rPr lang="tr-TR" dirty="0" smtClean="0"/>
              <a:t>Kendinizi her zaman </a:t>
            </a:r>
            <a:r>
              <a:rPr lang="tr-TR" dirty="0" smtClean="0">
                <a:solidFill>
                  <a:srgbClr val="00B0F0"/>
                </a:solidFill>
              </a:rPr>
              <a:t>değerlendirmenizi</a:t>
            </a:r>
            <a:r>
              <a:rPr lang="tr-TR" dirty="0" smtClean="0"/>
              <a:t>, başarıya ulaşmak için ne yapmanız gerektiğini anlamınızı kolaylaştırır.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2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AŞAMA DEĞERLENDİRME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4800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Bilgilerin zihninizde kalıcı hale gelip gelmediğini nasıl anlayabilirsiniz?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212976"/>
            <a:ext cx="4176464" cy="3132348"/>
          </a:xfrm>
          <a:prstGeom prst="rect">
            <a:avLst/>
          </a:prstGeom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2420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 AŞAMA DEĞERLENDİRME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Bilgileri ne düzeyde öğrendiğimizi kontrol etmenin en kolay yolu o konular ile ilgili test çözmektir.</a:t>
            </a:r>
          </a:p>
          <a:p>
            <a:endParaRPr lang="tr-TR" sz="2400" dirty="0" smtClean="0"/>
          </a:p>
          <a:p>
            <a:r>
              <a:rPr lang="tr-TR" sz="2400" dirty="0" smtClean="0"/>
              <a:t>Tabi ki sadece soru çözümü yeterli olmayıp her günün sonunda </a:t>
            </a:r>
            <a:r>
              <a:rPr lang="tr-TR" sz="2400" dirty="0" smtClean="0">
                <a:solidFill>
                  <a:srgbClr val="00B050"/>
                </a:solidFill>
              </a:rPr>
              <a:t>Doğru</a:t>
            </a:r>
            <a:r>
              <a:rPr lang="tr-TR" sz="2400" dirty="0" smtClean="0"/>
              <a:t> ve </a:t>
            </a:r>
            <a:r>
              <a:rPr lang="tr-TR" sz="2400" dirty="0" smtClean="0">
                <a:solidFill>
                  <a:srgbClr val="FF0000"/>
                </a:solidFill>
              </a:rPr>
              <a:t>Yanlışlar</a:t>
            </a:r>
            <a:r>
              <a:rPr lang="tr-TR" sz="2400" dirty="0" smtClean="0"/>
              <a:t> kontrol edilmeli, anlaşılmayan kısımlar ertesi gün ilgili branş öğretmenine sorulmalıdır.</a:t>
            </a:r>
          </a:p>
          <a:p>
            <a:endParaRPr lang="tr-TR" sz="2400" dirty="0"/>
          </a:p>
          <a:p>
            <a:r>
              <a:rPr lang="tr-TR" sz="2400" dirty="0" smtClean="0"/>
              <a:t>Çünkü bir kere yanlış öğrenmeniz, bir ömür doğrusunu öğrenmenizi zorlaştıracaktır.</a:t>
            </a:r>
            <a:endParaRPr lang="tr-TR" sz="24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550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3. AŞAMA DEĞERLENDİRME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Eğer «Ben öğretmenime sormaktan çekinirim.» diyorsanız,</a:t>
            </a:r>
          </a:p>
          <a:p>
            <a:endParaRPr lang="tr-TR" sz="2400" dirty="0"/>
          </a:p>
          <a:p>
            <a:r>
              <a:rPr lang="tr-TR" sz="2400" dirty="0" smtClean="0"/>
              <a:t>Bu çekince, sınavda bir soru kaybı olarak karşınıza çıkıp hayallerinize ulaşmanıza engel olabilir.</a:t>
            </a:r>
          </a:p>
          <a:p>
            <a:endParaRPr lang="tr-TR" sz="2400" dirty="0"/>
          </a:p>
          <a:p>
            <a:r>
              <a:rPr lang="tr-TR" sz="2400" dirty="0" smtClean="0"/>
              <a:t>Hayallerinize ulaşamamanızdan kaynaklı derin üzüntü – öğretmene soru sorma hususunda </a:t>
            </a:r>
            <a:r>
              <a:rPr lang="tr-TR" sz="2400" dirty="0" smtClean="0"/>
              <a:t>yaşayacağınız </a:t>
            </a:r>
            <a:r>
              <a:rPr lang="tr-TR" sz="2400" dirty="0" smtClean="0"/>
              <a:t>çekingenlik arasındaki seçim size aittir.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158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/>
          </a:bodyPr>
          <a:lstStyle/>
          <a:p>
            <a:r>
              <a:rPr lang="tr-TR" sz="6400" dirty="0" smtClean="0"/>
              <a:t>Mücadele edersen kaybedebilirsin,</a:t>
            </a:r>
          </a:p>
          <a:p>
            <a:endParaRPr lang="tr-TR" sz="6400" dirty="0" smtClean="0"/>
          </a:p>
          <a:p>
            <a:r>
              <a:rPr lang="tr-TR" sz="6400" dirty="0" smtClean="0"/>
              <a:t>Mücadele etmeyen zaten kaybetmiştir.</a:t>
            </a:r>
            <a:endParaRPr lang="tr-TR" sz="6400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539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AŞAMA HEDEF BELİRLEME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İster öğrenci ister çalışan olun hiç fark etmez, başarıya ulaşmanın ilk adımı her nerede olursanız olun </a:t>
            </a:r>
            <a:r>
              <a:rPr lang="tr-TR" dirty="0" smtClean="0">
                <a:solidFill>
                  <a:srgbClr val="00B0F0"/>
                </a:solidFill>
              </a:rPr>
              <a:t>hedef belirlemektir.</a:t>
            </a:r>
          </a:p>
          <a:p>
            <a:r>
              <a:rPr lang="tr-TR" dirty="0" smtClean="0"/>
              <a:t>Bir yolculuğa çıkarken önce nereye gideceğinizi biliyor olmanız gerekir.</a:t>
            </a:r>
          </a:p>
          <a:p>
            <a:endParaRPr lang="tr-TR" dirty="0">
              <a:solidFill>
                <a:srgbClr val="00B0F0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149080"/>
            <a:ext cx="3240360" cy="2430270"/>
          </a:xfrm>
          <a:prstGeom prst="rect">
            <a:avLst/>
          </a:prstGeo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40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AŞAMA HEDEF BELİRLEME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Nasıl bir hedef belirlemeliyiz?</a:t>
            </a:r>
          </a:p>
          <a:p>
            <a:endParaRPr lang="tr-TR" dirty="0" smtClean="0"/>
          </a:p>
          <a:p>
            <a:r>
              <a:rPr lang="tr-TR" dirty="0" smtClean="0"/>
              <a:t>Kendi isteklerimiz üzerine belirlenmiş</a:t>
            </a:r>
            <a:endParaRPr lang="tr-TR" dirty="0"/>
          </a:p>
          <a:p>
            <a:r>
              <a:rPr lang="tr-TR" dirty="0" smtClean="0"/>
              <a:t>İlgi ve yeteneklerimize uyumlu</a:t>
            </a:r>
          </a:p>
          <a:p>
            <a:r>
              <a:rPr lang="tr-TR" dirty="0" smtClean="0"/>
              <a:t>Ulaşılabilir</a:t>
            </a:r>
          </a:p>
          <a:p>
            <a:r>
              <a:rPr lang="tr-TR" dirty="0" smtClean="0"/>
              <a:t>Net bir şekilde ifade edilmiş</a:t>
            </a:r>
          </a:p>
          <a:p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11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AŞAMA HEDEF BELİRLEME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Aradığını bilmeyen, bulduğunu anlayamaz.</a:t>
            </a:r>
          </a:p>
          <a:p>
            <a:pPr marL="82296" indent="0">
              <a:buNone/>
            </a:pPr>
            <a:r>
              <a:rPr lang="tr-TR" dirty="0" smtClean="0"/>
              <a:t>				      - </a:t>
            </a:r>
            <a:r>
              <a:rPr lang="tr-TR" dirty="0" err="1" smtClean="0"/>
              <a:t>Claude</a:t>
            </a:r>
            <a:r>
              <a:rPr lang="tr-TR" dirty="0" smtClean="0"/>
              <a:t> Bernard</a:t>
            </a:r>
          </a:p>
          <a:p>
            <a:pPr marL="82296" indent="0">
              <a:buNone/>
            </a:pPr>
            <a:endParaRPr lang="tr-TR" dirty="0" smtClean="0"/>
          </a:p>
          <a:p>
            <a:r>
              <a:rPr lang="tr-TR" dirty="0" smtClean="0"/>
              <a:t>Çok basit bir eylem gibi görünse de «Hedefinizi» göz hizasında bir noktada tutun ve ara ara hedefinize ulaştığınızda nasıl bir hayat hayal ettiğinizi, neler yapacağınızı yazın.</a:t>
            </a:r>
          </a:p>
          <a:p>
            <a:pPr marL="82296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0371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/>
              <a:t>2. AŞAMA PLANLAMA ve UYGULAMA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Belirlediğiniz hedefe ulaşmak için neler yapmanız gerekiyor?</a:t>
            </a:r>
          </a:p>
          <a:p>
            <a:endParaRPr lang="tr-TR" dirty="0"/>
          </a:p>
          <a:p>
            <a:r>
              <a:rPr lang="tr-TR" dirty="0" smtClean="0"/>
              <a:t>Günlük zaman planı</a:t>
            </a:r>
          </a:p>
          <a:p>
            <a:r>
              <a:rPr lang="tr-TR" dirty="0" smtClean="0"/>
              <a:t>Verimli ders çalışma yöntemleri</a:t>
            </a:r>
          </a:p>
          <a:p>
            <a:r>
              <a:rPr lang="tr-TR" dirty="0" smtClean="0"/>
              <a:t>Ortamın düzenlenmesi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4195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GÜNLÜK ZAMAN PLANI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Günlük rutinler belirlendikten sonra geriye kalan zamanın zihni dinlendirecek aktiviteler ve ders çalışma için ayrılması sürecini kapsar.</a:t>
            </a:r>
          </a:p>
          <a:p>
            <a:r>
              <a:rPr lang="tr-TR" dirty="0" smtClean="0"/>
              <a:t>Ders çalışmaya toplamda ne kadar süre ayıracağım?</a:t>
            </a:r>
          </a:p>
          <a:p>
            <a:r>
              <a:rPr lang="tr-TR" dirty="0" smtClean="0"/>
              <a:t>Bunları kaç dakikalık periyotlar halinde devam ettireceğim?</a:t>
            </a:r>
          </a:p>
          <a:p>
            <a:r>
              <a:rPr lang="tr-TR" dirty="0" smtClean="0"/>
              <a:t>Dinlenme süreleri ne kadar olacak?</a:t>
            </a:r>
          </a:p>
          <a:p>
            <a:r>
              <a:rPr lang="tr-TR" dirty="0" smtClean="0"/>
              <a:t>Zihin yorgunluğumu azaltmak için bugün hangi aktiviteye yöneleceğim?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605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GÜNLÜK ZAMAN PLANI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Bir gün içerisinde gerçekleştirilecek ders çalışma süreci;</a:t>
            </a:r>
          </a:p>
          <a:p>
            <a:endParaRPr lang="tr-TR" sz="2400" dirty="0" smtClean="0"/>
          </a:p>
          <a:p>
            <a:r>
              <a:rPr lang="tr-TR" sz="2400" dirty="0" smtClean="0"/>
              <a:t>O gün öğrenilen konuların sözlü ve yazılı tekrarı, konu ile ilgili örnek soru çözümü ve değerlendirme aşamasını kapsamalıdır.</a:t>
            </a:r>
          </a:p>
          <a:p>
            <a:endParaRPr lang="tr-TR" sz="2400" dirty="0" smtClean="0"/>
          </a:p>
          <a:p>
            <a:r>
              <a:rPr lang="tr-TR" sz="2400" dirty="0" smtClean="0"/>
              <a:t>Bu bağlamda 45’er dakikalık ders çalışma, 15’er dakikalık dinlenme periyotları verimlilik açısından daha uygun olacaktır.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80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GÜNLÜK ZAMAN PLANI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Size en uygun plan, verilen süreler doğrultusunda kendi hazırlamış olduğunuz plandır.</a:t>
            </a:r>
          </a:p>
          <a:p>
            <a:endParaRPr lang="tr-TR" sz="2400" dirty="0" smtClean="0"/>
          </a:p>
          <a:p>
            <a:r>
              <a:rPr lang="tr-TR" sz="2400" dirty="0" smtClean="0"/>
              <a:t>Şunu kesinlikle unutmayın ki: </a:t>
            </a:r>
            <a:r>
              <a:rPr lang="tr-TR" sz="2400" dirty="0" smtClean="0">
                <a:solidFill>
                  <a:srgbClr val="FF0000"/>
                </a:solidFill>
              </a:rPr>
              <a:t>Hiçbir plan %100 uygulanamayabilir. </a:t>
            </a:r>
            <a:r>
              <a:rPr lang="tr-TR" sz="2400" dirty="0" smtClean="0"/>
              <a:t>Önemli olan günlük hedeflerin belirlenmiş olması ve harekete geçilmiş olmasıdır.</a:t>
            </a:r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rgbClr val="00B0F0"/>
                </a:solidFill>
              </a:rPr>
              <a:t>Eğer aklınızda «Benim zaten bir planım var gayet de verimli ilerliyorum. Yine de anlattıklarınıza göre düzenleme yapmalı mıyım?» gibi sorular varsa cevabımız..</a:t>
            </a:r>
            <a:endParaRPr lang="tr-TR" sz="2400" dirty="0">
              <a:solidFill>
                <a:srgbClr val="00B0F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4D35-5258-472E-951A-928EC2EAB9D1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0690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236</TotalTime>
  <Words>978</Words>
  <Application>Microsoft Office PowerPoint</Application>
  <PresentationFormat>Ekran Gösterisi (4:3)</PresentationFormat>
  <Paragraphs>174</Paragraphs>
  <Slides>23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Gündönümü</vt:lpstr>
      <vt:lpstr>ZAMAN YÖNETİMİ</vt:lpstr>
      <vt:lpstr>NEDEN ÖNEMLİDİR?</vt:lpstr>
      <vt:lpstr>1. AŞAMA HEDEF BELİRLEME</vt:lpstr>
      <vt:lpstr>1. AŞAMA HEDEF BELİRLEME</vt:lpstr>
      <vt:lpstr>1. AŞAMA HEDEF BELİRLEME</vt:lpstr>
      <vt:lpstr>2. AŞAMA PLANLAMA ve UYGULAMA</vt:lpstr>
      <vt:lpstr>GÜNLÜK ZAMAN PLANI</vt:lpstr>
      <vt:lpstr>GÜNLÜK ZAMAN PLANI</vt:lpstr>
      <vt:lpstr>GÜNLÜK ZAMAN PLANI</vt:lpstr>
      <vt:lpstr>PowerPoint Sunusu</vt:lpstr>
      <vt:lpstr>PowerPoint Sunusu</vt:lpstr>
      <vt:lpstr>EISENHOWER MATRİSİ</vt:lpstr>
      <vt:lpstr>VERİMLİ DERS ÇALIŞMA YÖNTEMLERİ</vt:lpstr>
      <vt:lpstr>VERİMLİ DERS ÇALIŞMA YÖNTEMLERİ</vt:lpstr>
      <vt:lpstr>VERİMLİ DERS ÇALIŞMA YÖNTEMLERİ</vt:lpstr>
      <vt:lpstr>VERİMLİ DERS ÇALIŞMA YÖNTEMLERİ</vt:lpstr>
      <vt:lpstr>ORTAMIN DÜZENLENMESİ</vt:lpstr>
      <vt:lpstr>ORTAMIN DÜZENLENMESİ</vt:lpstr>
      <vt:lpstr>ORTAMIN DÜZENLENMESİ</vt:lpstr>
      <vt:lpstr>3. AŞAMA DEĞERLENDİRME</vt:lpstr>
      <vt:lpstr>3. AŞAMA DEĞERLENDİRME</vt:lpstr>
      <vt:lpstr>3. AŞAMA DEĞERLENDİRME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ZAMAN YÖNETİMİ</dc:title>
  <dc:creator>user</dc:creator>
  <cp:lastModifiedBy>user</cp:lastModifiedBy>
  <cp:revision>21</cp:revision>
  <dcterms:created xsi:type="dcterms:W3CDTF">2020-09-28T05:41:46Z</dcterms:created>
  <dcterms:modified xsi:type="dcterms:W3CDTF">2020-10-01T06:42:16Z</dcterms:modified>
</cp:coreProperties>
</file>